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93"/>
  </p:notesMasterIdLst>
  <p:handoutMasterIdLst>
    <p:handoutMasterId r:id="rId94"/>
  </p:handoutMasterIdLst>
  <p:sldIdLst>
    <p:sldId id="256" r:id="rId5"/>
    <p:sldId id="258" r:id="rId6"/>
    <p:sldId id="260" r:id="rId7"/>
    <p:sldId id="262" r:id="rId8"/>
    <p:sldId id="281" r:id="rId9"/>
    <p:sldId id="282" r:id="rId10"/>
    <p:sldId id="283" r:id="rId11"/>
    <p:sldId id="284" r:id="rId12"/>
    <p:sldId id="285" r:id="rId13"/>
    <p:sldId id="278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68C"/>
    <a:srgbClr val="001431"/>
    <a:srgbClr val="142F5C"/>
    <a:srgbClr val="149F2F"/>
    <a:srgbClr val="D14C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113A9D2-9D6B-4929-AA2D-F23B5EE8CB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9" autoAdjust="0"/>
  </p:normalViewPr>
  <p:slideViewPr>
    <p:cSldViewPr snapToGrid="0" showGuides="1">
      <p:cViewPr varScale="1">
        <p:scale>
          <a:sx n="115" d="100"/>
          <a:sy n="115" d="100"/>
        </p:scale>
        <p:origin x="3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09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2C9D383-BBC4-486C-B949-4975C013CC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39D43F-AF4D-4026-B59B-E30A21479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7184A0-19A3-4A45-BC03-0D1DC21F8189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4AF834-AEA0-4B1E-B634-D786ABAA3B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5535A-EEFA-4377-8BEC-AE3B154A7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432166-D667-4383-B839-F1433620BE4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8152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755C25B-5416-4B35-8AEB-8D44132CE42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34B48B0-85B2-40C4-A05A-571C99C8AB5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2103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0804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5905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7733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312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4821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388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0877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659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0883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394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93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85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291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20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88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11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507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274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8684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071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360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820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US" altLang="zh-CN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99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徽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smtClean="0"/>
              <a:t>单击以编辑母版副标题样式</a:t>
            </a:r>
            <a:endParaRPr lang="zh-CN" altLang="en-US" noProof="0" dirty="0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D828D1A9-3D67-4106-B288-BC23A7CC5A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708" y="1721890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76270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成本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23980BA4-A23A-4C88-B574-5C1C7E0F1D99}"/>
              </a:ext>
            </a:extLst>
          </p:cNvPr>
          <p:cNvSpPr/>
          <p:nvPr userDrawn="1"/>
        </p:nvSpPr>
        <p:spPr>
          <a:xfrm>
            <a:off x="-1587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03320"/>
            <a:ext cx="12192000" cy="3154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02464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DB709BE-3C19-4535-9679-8C699E3DA268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718924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18924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498182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8" name="文本占位符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498182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9E693E7E-08CF-4C07-BFC7-C34D6269EFD9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1555148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¥12,345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9D213FF3-2ADF-437D-9C3A-5C5821DBAF4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6334406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¥6,789</a:t>
            </a:r>
          </a:p>
        </p:txBody>
      </p:sp>
      <p:sp>
        <p:nvSpPr>
          <p:cNvPr id="23" name="图片占位符 11">
            <a:extLst>
              <a:ext uri="{FF2B5EF4-FFF2-40B4-BE49-F238E27FC236}">
                <a16:creationId xmlns:a16="http://schemas.microsoft.com/office/drawing/2014/main" id="{E7019E9C-AA4E-4592-97BE-BF366FFA1A7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20509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形和内容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938F4135-A9EE-4D29-A8AB-5DEB57ABC181}"/>
              </a:ext>
            </a:extLst>
          </p:cNvPr>
          <p:cNvSpPr/>
          <p:nvPr userDrawn="1"/>
        </p:nvSpPr>
        <p:spPr>
          <a:xfrm>
            <a:off x="-1587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690968"/>
            <a:ext cx="12192000" cy="3167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081434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AB22DF-B607-4E33-B5AB-3EF456F10C05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58723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587236" y="5235475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8" name="椭圆形 7">
            <a:extLst>
              <a:ext uri="{FF2B5EF4-FFF2-40B4-BE49-F238E27FC236}">
                <a16:creationId xmlns:a16="http://schemas.microsoft.com/office/drawing/2014/main" id="{AA62DB99-23AA-4B84-915B-58A12122905A}"/>
              </a:ext>
            </a:extLst>
          </p:cNvPr>
          <p:cNvSpPr/>
          <p:nvPr userDrawn="1"/>
        </p:nvSpPr>
        <p:spPr>
          <a:xfrm>
            <a:off x="1969178" y="2806082"/>
            <a:ext cx="1847088" cy="1847088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椭圆形 30">
            <a:extLst>
              <a:ext uri="{FF2B5EF4-FFF2-40B4-BE49-F238E27FC236}">
                <a16:creationId xmlns:a16="http://schemas.microsoft.com/office/drawing/2014/main" id="{87C4674D-D19C-4346-8AB3-EEC70C5BA12B}"/>
              </a:ext>
            </a:extLst>
          </p:cNvPr>
          <p:cNvSpPr/>
          <p:nvPr userDrawn="1"/>
        </p:nvSpPr>
        <p:spPr>
          <a:xfrm>
            <a:off x="4730062" y="2358026"/>
            <a:ext cx="2295144" cy="229514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椭圆形 31">
            <a:extLst>
              <a:ext uri="{FF2B5EF4-FFF2-40B4-BE49-F238E27FC236}">
                <a16:creationId xmlns:a16="http://schemas.microsoft.com/office/drawing/2014/main" id="{232287E6-00FD-4CA9-879A-D113874BCAF3}"/>
              </a:ext>
            </a:extLst>
          </p:cNvPr>
          <p:cNvSpPr/>
          <p:nvPr userDrawn="1"/>
        </p:nvSpPr>
        <p:spPr>
          <a:xfrm>
            <a:off x="7613594" y="2037986"/>
            <a:ext cx="2615184" cy="261518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24B6C5DB-65E0-4261-A490-0CEBD77B8A6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2022734" y="3082272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¥25</a:t>
            </a:r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86AFF07C-4D15-4A29-B939-C47256023C91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2022734" y="4075184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十亿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2C71864B-9476-4445-B961-A4480119AB3B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5007646" y="2886747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¥50</a:t>
            </a:r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B2AAA459-A7E1-451E-BABB-0C87139B389F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5007646" y="387965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十亿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DF679BEC-0CFD-449F-B3E0-BB712F00052B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7761966" y="2723457"/>
            <a:ext cx="2295144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¥100</a:t>
            </a:r>
          </a:p>
        </p:txBody>
      </p: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65220FFF-D7A7-4DFC-97E2-8D717A6B97F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8038166" y="371636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十亿</a:t>
            </a:r>
          </a:p>
        </p:txBody>
      </p: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33C0B4F4-FAB3-45B3-A57B-B8A00F765A8C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587884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2710ED40-A455-4EEF-AAD2-1479EE311AB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587884" y="5240927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A9FC0BF2-FC28-43C1-864A-CAB49C8381A2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765488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F4793ACF-6372-4346-9E08-F9E4D25847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654886" y="5231802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6" name="图片占位符 11">
            <a:extLst>
              <a:ext uri="{FF2B5EF4-FFF2-40B4-BE49-F238E27FC236}">
                <a16:creationId xmlns:a16="http://schemas.microsoft.com/office/drawing/2014/main" id="{F3FD923B-7063-49D8-8286-0F8424648970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0776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和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72DA9D50-F092-4CE4-833F-A116EB21A2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990088"/>
            <a:ext cx="12192000" cy="386791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0F24659-8C21-42FF-A185-AC394737126A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3340707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2" y="3773923"/>
            <a:ext cx="5259387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3E44B3E-B67E-47BB-9B17-495800CC539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6682936" y="3353508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3E6654E2-1600-436C-996F-AB13D779B06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466097" y="3786724"/>
            <a:ext cx="5068178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图片占位符 11">
            <a:extLst>
              <a:ext uri="{FF2B5EF4-FFF2-40B4-BE49-F238E27FC236}">
                <a16:creationId xmlns:a16="http://schemas.microsoft.com/office/drawing/2014/main" id="{11B1F208-6C15-4A3F-B7B4-388A18DC2B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2558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竞争内容布局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长方形 32">
            <a:extLst>
              <a:ext uri="{FF2B5EF4-FFF2-40B4-BE49-F238E27FC236}">
                <a16:creationId xmlns:a16="http://schemas.microsoft.com/office/drawing/2014/main" id="{CCE7ADE7-21F0-4422-AD3C-0A7865E4FAB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06F00F53-9697-4331-BE9F-B94FA62B0402}"/>
              </a:ext>
            </a:extLst>
          </p:cNvPr>
          <p:cNvSpPr/>
          <p:nvPr userDrawn="1"/>
        </p:nvSpPr>
        <p:spPr>
          <a:xfrm>
            <a:off x="0" y="1528174"/>
            <a:ext cx="12192000" cy="53298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7430939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9BAA96E-9F1D-48E5-8AD5-0F0FD51CE157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图片占位符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1975905"/>
            <a:ext cx="2386584" cy="484632"/>
          </a:xfrm>
          <a:prstGeom prst="roundRect">
            <a:avLst/>
          </a:prstGeom>
          <a:noFill/>
          <a:ln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4" name="图片占位符 11" descr="竞争对手徽标象限">
            <a:extLst>
              <a:ext uri="{FF2B5EF4-FFF2-40B4-BE49-F238E27FC236}">
                <a16:creationId xmlns:a16="http://schemas.microsoft.com/office/drawing/2014/main" id="{B02B30B1-85C9-4BFB-89EF-F61F699F9CB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892" y="250360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2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17" name="图片占位符 11" descr="竞争对手徽标象限">
            <a:extLst>
              <a:ext uri="{FF2B5EF4-FFF2-40B4-BE49-F238E27FC236}">
                <a16:creationId xmlns:a16="http://schemas.microsoft.com/office/drawing/2014/main" id="{BB248D0D-569D-4CE5-B4A5-1CB766D4BC2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41365" y="2069258"/>
            <a:ext cx="1655064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1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18" name="图片占位符 11" descr="竞争对手徽标象限">
            <a:extLst>
              <a:ext uri="{FF2B5EF4-FFF2-40B4-BE49-F238E27FC236}">
                <a16:creationId xmlns:a16="http://schemas.microsoft.com/office/drawing/2014/main" id="{63441834-C0B7-467E-BB8A-077BFB4CC64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9800" y="4684388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3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20" name="图片占位符 11" descr="竞争对手徽标象限">
            <a:extLst>
              <a:ext uri="{FF2B5EF4-FFF2-40B4-BE49-F238E27FC236}">
                <a16:creationId xmlns:a16="http://schemas.microsoft.com/office/drawing/2014/main" id="{4845EF5C-F9AE-4C81-B40A-0EF51B85391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54710" y="259486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4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21" name="图片占位符 11" descr="竞争对手徽标象限">
            <a:extLst>
              <a:ext uri="{FF2B5EF4-FFF2-40B4-BE49-F238E27FC236}">
                <a16:creationId xmlns:a16="http://schemas.microsoft.com/office/drawing/2014/main" id="{75396269-14C7-4297-BE40-EB61A04CF4C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5537" y="485370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5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22" name="图片占位符 11" descr="竞争对手徽标象限">
            <a:extLst>
              <a:ext uri="{FF2B5EF4-FFF2-40B4-BE49-F238E27FC236}">
                <a16:creationId xmlns:a16="http://schemas.microsoft.com/office/drawing/2014/main" id="{A9EC32D0-3CC5-4D03-90E1-35DD544F353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65413" y="412194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竞争对手 </a:t>
            </a:r>
            <a:r>
              <a:rPr lang="en-US" altLang="zh-CN" noProof="0" dirty="0"/>
              <a:t>6</a:t>
            </a:r>
          </a:p>
          <a:p>
            <a:pPr rtl="0"/>
            <a:r>
              <a:rPr lang="zh-CN" altLang="en-US" noProof="0" dirty="0"/>
              <a:t>徽标</a:t>
            </a:r>
          </a:p>
        </p:txBody>
      </p:sp>
      <p:sp>
        <p:nvSpPr>
          <p:cNvPr id="23" name="文本占位符 7">
            <a:extLst>
              <a:ext uri="{FF2B5EF4-FFF2-40B4-BE49-F238E27FC236}">
                <a16:creationId xmlns:a16="http://schemas.microsoft.com/office/drawing/2014/main" id="{C9793465-C4F7-40FC-AEF8-5F868E36EC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3574970"/>
            <a:ext cx="2741612" cy="248888"/>
          </a:xfrm>
        </p:spPr>
        <p:txBody>
          <a:bodyPr rtlCol="0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zh-CN" altLang="en-US" noProof="0" dirty="0"/>
              <a:t>成本更高</a:t>
            </a:r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9E34E738-15BA-4311-BA02-5FDA3723F4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3574970"/>
            <a:ext cx="2741612" cy="248888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zh-CN" altLang="en-US" noProof="0" dirty="0"/>
              <a:t>更便宜</a:t>
            </a:r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43026573-79FA-414F-85CC-BB2AFC84C2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41450" y="6142762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zh-CN" altLang="en-US" noProof="0" dirty="0"/>
              <a:t>不便利</a:t>
            </a:r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354AC58C-2EFE-42E3-B1C3-3A3F7161FC0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41450" y="1764281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zh-CN" altLang="en-US" noProof="0" dirty="0"/>
              <a:t>更便利</a:t>
            </a:r>
          </a:p>
        </p:txBody>
      </p:sp>
      <p:cxnSp>
        <p:nvCxnSpPr>
          <p:cNvPr id="9" name="直线型箭头连接符 8">
            <a:extLst>
              <a:ext uri="{FF2B5EF4-FFF2-40B4-BE49-F238E27FC236}">
                <a16:creationId xmlns:a16="http://schemas.microsoft.com/office/drawing/2014/main" id="{E3842B13-E900-4B2B-AB93-A64B64227466}"/>
              </a:ext>
            </a:extLst>
          </p:cNvPr>
          <p:cNvCxnSpPr/>
          <p:nvPr userDrawn="1"/>
        </p:nvCxnSpPr>
        <p:spPr>
          <a:xfrm>
            <a:off x="872933" y="3548268"/>
            <a:ext cx="1047037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型箭头连接符 29">
            <a:extLst>
              <a:ext uri="{FF2B5EF4-FFF2-40B4-BE49-F238E27FC236}">
                <a16:creationId xmlns:a16="http://schemas.microsoft.com/office/drawing/2014/main" id="{EF45D1A3-05DF-4B1E-9C02-6D8A69BE201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098036" y="4142692"/>
            <a:ext cx="399592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图片占位符 11">
            <a:extLst>
              <a:ext uri="{FF2B5EF4-FFF2-40B4-BE49-F238E27FC236}">
                <a16:creationId xmlns:a16="http://schemas.microsoft.com/office/drawing/2014/main" id="{CC01BAE8-6C4C-4DBC-AFB4-6B3BCF8D07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288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和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长方形 28">
            <a:extLst>
              <a:ext uri="{FF2B5EF4-FFF2-40B4-BE49-F238E27FC236}">
                <a16:creationId xmlns:a16="http://schemas.microsoft.com/office/drawing/2014/main" id="{AF48E4FA-B29A-4342-834B-094336E65A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044952"/>
            <a:ext cx="12192000" cy="381304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49850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D92D822-8D8C-4D24-8EF9-65281706BD51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53452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536828"/>
            <a:ext cx="10515600" cy="75062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8" name="矩形：圆角 7">
            <a:extLst>
              <a:ext uri="{FF2B5EF4-FFF2-40B4-BE49-F238E27FC236}">
                <a16:creationId xmlns:a16="http://schemas.microsoft.com/office/drawing/2014/main" id="{B8BEE5DC-84EC-43EB-9CD1-9837D8A4F67C}"/>
              </a:ext>
            </a:extLst>
          </p:cNvPr>
          <p:cNvSpPr/>
          <p:nvPr userDrawn="1"/>
        </p:nvSpPr>
        <p:spPr>
          <a:xfrm>
            <a:off x="834925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3B7E67C7-1C94-4372-81CF-D888A17E9E6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53452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E1FD2E8C-BDB7-4C4A-B56C-7F3091987DA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431250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0" name="文本占位符 11">
            <a:extLst>
              <a:ext uri="{FF2B5EF4-FFF2-40B4-BE49-F238E27FC236}">
                <a16:creationId xmlns:a16="http://schemas.microsoft.com/office/drawing/2014/main" id="{04038B74-8E2F-43C0-914C-E2BF168835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431250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1" name="矩形：圆角 7">
            <a:extLst>
              <a:ext uri="{FF2B5EF4-FFF2-40B4-BE49-F238E27FC236}">
                <a16:creationId xmlns:a16="http://schemas.microsoft.com/office/drawing/2014/main" id="{50BFB1A6-61C6-40D0-A6EC-86ECD5632A5C}"/>
              </a:ext>
            </a:extLst>
          </p:cNvPr>
          <p:cNvSpPr/>
          <p:nvPr userDrawn="1"/>
        </p:nvSpPr>
        <p:spPr>
          <a:xfrm>
            <a:off x="8212723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文本占位符 11">
            <a:extLst>
              <a:ext uri="{FF2B5EF4-FFF2-40B4-BE49-F238E27FC236}">
                <a16:creationId xmlns:a16="http://schemas.microsoft.com/office/drawing/2014/main" id="{AEDB747B-532C-44A9-AD7A-2352A1F089B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31250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42351" y="243190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4" name="文本占位符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42351" y="278071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7" name="矩形：圆角 7">
            <a:extLst>
              <a:ext uri="{FF2B5EF4-FFF2-40B4-BE49-F238E27FC236}">
                <a16:creationId xmlns:a16="http://schemas.microsoft.com/office/drawing/2014/main" id="{0FC703B8-4AAD-4000-8C02-C257F7016FFF}"/>
              </a:ext>
            </a:extLst>
          </p:cNvPr>
          <p:cNvSpPr/>
          <p:nvPr userDrawn="1"/>
        </p:nvSpPr>
        <p:spPr>
          <a:xfrm>
            <a:off x="4523824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42351" y="3273318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0" name="图片占位符 11">
            <a:extLst>
              <a:ext uri="{FF2B5EF4-FFF2-40B4-BE49-F238E27FC236}">
                <a16:creationId xmlns:a16="http://schemas.microsoft.com/office/drawing/2014/main" id="{A174FF28-7765-4AA3-9FD4-CD935B4751C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45068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和图表内容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长方形 25">
            <a:extLst>
              <a:ext uri="{FF2B5EF4-FFF2-40B4-BE49-F238E27FC236}">
                <a16:creationId xmlns:a16="http://schemas.microsoft.com/office/drawing/2014/main" id="{0F0C2245-DE76-4D87-9695-FB48563BCAE4}"/>
              </a:ext>
            </a:extLst>
          </p:cNvPr>
          <p:cNvSpPr/>
          <p:nvPr userDrawn="1"/>
        </p:nvSpPr>
        <p:spPr>
          <a:xfrm>
            <a:off x="0" y="15802"/>
            <a:ext cx="12192000" cy="68421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414016"/>
            <a:ext cx="12192000" cy="44439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CD28F4A-74D7-47F0-908D-AB27CEDA0F1F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8199" y="192877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402339" y="192546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8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CB2E1E06-E22D-4555-9D15-BBCA0BE6F5F4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402339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29" name="图片占位符 11">
            <a:extLst>
              <a:ext uri="{FF2B5EF4-FFF2-40B4-BE49-F238E27FC236}">
                <a16:creationId xmlns:a16="http://schemas.microsoft.com/office/drawing/2014/main" id="{BF4CB8DC-40CD-4909-8F71-4707DCC2606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6525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长方形 48">
            <a:extLst>
              <a:ext uri="{FF2B5EF4-FFF2-40B4-BE49-F238E27FC236}">
                <a16:creationId xmlns:a16="http://schemas.microsoft.com/office/drawing/2014/main" id="{318B7734-2772-4C9A-BD61-B27A99E74C14}"/>
              </a:ext>
            </a:extLst>
          </p:cNvPr>
          <p:cNvSpPr/>
          <p:nvPr userDrawn="1"/>
        </p:nvSpPr>
        <p:spPr>
          <a:xfrm>
            <a:off x="-3560" y="18540"/>
            <a:ext cx="12192000" cy="68394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1" name="直接连接符​​(S) 10">
            <a:extLst>
              <a:ext uri="{FF2B5EF4-FFF2-40B4-BE49-F238E27FC236}">
                <a16:creationId xmlns:a16="http://schemas.microsoft.com/office/drawing/2014/main" id="{137A0267-8AC8-4915-9542-1B14DD87BB22}"/>
              </a:ext>
            </a:extLst>
          </p:cNvPr>
          <p:cNvCxnSpPr/>
          <p:nvPr userDrawn="1"/>
        </p:nvCxnSpPr>
        <p:spPr>
          <a:xfrm>
            <a:off x="1743456" y="3429000"/>
            <a:ext cx="8705088" cy="0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D056F31-B319-476B-BFEC-0B5B3E7BE6F1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11126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1127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8" name="椭圆形 7">
            <a:extLst>
              <a:ext uri="{FF2B5EF4-FFF2-40B4-BE49-F238E27FC236}">
                <a16:creationId xmlns:a16="http://schemas.microsoft.com/office/drawing/2014/main" id="{CD691C53-AE3E-4F20-95DD-9685FED4F5A1}"/>
              </a:ext>
            </a:extLst>
          </p:cNvPr>
          <p:cNvSpPr/>
          <p:nvPr userDrawn="1"/>
        </p:nvSpPr>
        <p:spPr>
          <a:xfrm>
            <a:off x="1053452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椭圆形 16">
            <a:extLst>
              <a:ext uri="{FF2B5EF4-FFF2-40B4-BE49-F238E27FC236}">
                <a16:creationId xmlns:a16="http://schemas.microsoft.com/office/drawing/2014/main" id="{C2CDE282-1A6F-4DBA-865E-1B11BA3ABC55}"/>
              </a:ext>
            </a:extLst>
          </p:cNvPr>
          <p:cNvSpPr/>
          <p:nvPr userDrawn="1"/>
        </p:nvSpPr>
        <p:spPr>
          <a:xfrm>
            <a:off x="9803524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5EA74B15-692A-450D-B310-878022A27D88}"/>
              </a:ext>
            </a:extLst>
          </p:cNvPr>
          <p:cNvSpPr/>
          <p:nvPr userDrawn="1"/>
        </p:nvSpPr>
        <p:spPr>
          <a:xfrm>
            <a:off x="3240970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>
            <a:extLst>
              <a:ext uri="{FF2B5EF4-FFF2-40B4-BE49-F238E27FC236}">
                <a16:creationId xmlns:a16="http://schemas.microsoft.com/office/drawing/2014/main" id="{6CE791CF-B7E8-4D71-8684-B32E8C8F4301}"/>
              </a:ext>
            </a:extLst>
          </p:cNvPr>
          <p:cNvSpPr/>
          <p:nvPr userDrawn="1"/>
        </p:nvSpPr>
        <p:spPr>
          <a:xfrm>
            <a:off x="5428488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4AD3D6DD-0953-43C9-8188-184BE5DA2793}"/>
              </a:ext>
            </a:extLst>
          </p:cNvPr>
          <p:cNvSpPr/>
          <p:nvPr userDrawn="1"/>
        </p:nvSpPr>
        <p:spPr>
          <a:xfrm>
            <a:off x="7616006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27E8A912-57C4-484A-BC10-933FA672E85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9452932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7" name="文本占位符 11">
            <a:extLst>
              <a:ext uri="{FF2B5EF4-FFF2-40B4-BE49-F238E27FC236}">
                <a16:creationId xmlns:a16="http://schemas.microsoft.com/office/drawing/2014/main" id="{B7A3AAFE-6461-4AE9-B70B-74CB089850A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52933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B3255040-19AE-4D3C-B7EB-0DFF91543E3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896577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9" name="文本占位符 11">
            <a:extLst>
              <a:ext uri="{FF2B5EF4-FFF2-40B4-BE49-F238E27FC236}">
                <a16:creationId xmlns:a16="http://schemas.microsoft.com/office/drawing/2014/main" id="{FBE4D9BD-0351-4B91-B0BC-1DC3E5348A9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896578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98AB56CF-F4C5-4F54-9C81-C6AF325445C4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5082028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EDAADAFF-CDF8-4B5A-B4AF-07A1E3BDCF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82029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id="{455E4403-2A75-455B-8AB8-D9D2DEE6B4B8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7267480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72A71372-85B1-4BE9-AFC9-78A34420C19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267481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450A7337-3C0A-4855-BC87-AA251494827A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1053452" y="307428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20XX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D7169E62-2B9B-4CF2-B2E2-3FD55EEEFF8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1053452" y="347153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月</a:t>
            </a:r>
          </a:p>
        </p:txBody>
      </p:sp>
      <p:sp>
        <p:nvSpPr>
          <p:cNvPr id="41" name="文本占位符 2">
            <a:extLst>
              <a:ext uri="{FF2B5EF4-FFF2-40B4-BE49-F238E27FC236}">
                <a16:creationId xmlns:a16="http://schemas.microsoft.com/office/drawing/2014/main" id="{AC0575D2-AA1D-44C6-9FB3-21ADF8988B54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240970" y="3068944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20XX</a:t>
            </a:r>
          </a:p>
        </p:txBody>
      </p:sp>
      <p:sp>
        <p:nvSpPr>
          <p:cNvPr id="42" name="文本占位符 2">
            <a:extLst>
              <a:ext uri="{FF2B5EF4-FFF2-40B4-BE49-F238E27FC236}">
                <a16:creationId xmlns:a16="http://schemas.microsoft.com/office/drawing/2014/main" id="{2BBDBCDC-6887-4C68-B9B1-5692A081F030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3240970" y="3466194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月</a:t>
            </a: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6ABCAEE9-21FE-4449-83EB-FBEC4248EE5E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428488" y="3077096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20XX</a:t>
            </a:r>
          </a:p>
        </p:txBody>
      </p: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95136500-0830-4515-8356-C6B23041E5C7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5428488" y="3474346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月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CBD503F2-AFE4-4764-8A65-FCC3DF905012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7616006" y="3082825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20XX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id="{7DC0A657-989F-4B29-8E27-DDC81B0140EE}"/>
              </a:ext>
            </a:extLst>
          </p:cNvPr>
          <p:cNvSpPr>
            <a:spLocks noGrp="1"/>
          </p:cNvSpPr>
          <p:nvPr>
            <p:ph type="body" idx="63" hasCustomPrompt="1"/>
          </p:nvPr>
        </p:nvSpPr>
        <p:spPr>
          <a:xfrm>
            <a:off x="7616006" y="3480075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月</a:t>
            </a:r>
          </a:p>
        </p:txBody>
      </p:sp>
      <p:sp>
        <p:nvSpPr>
          <p:cNvPr id="47" name="文本占位符 2">
            <a:extLst>
              <a:ext uri="{FF2B5EF4-FFF2-40B4-BE49-F238E27FC236}">
                <a16:creationId xmlns:a16="http://schemas.microsoft.com/office/drawing/2014/main" id="{8437BAC6-4C02-46D8-AB5C-54416FDC4E11}"/>
              </a:ext>
            </a:extLst>
          </p:cNvPr>
          <p:cNvSpPr>
            <a:spLocks noGrp="1"/>
          </p:cNvSpPr>
          <p:nvPr>
            <p:ph type="body" idx="64" hasCustomPrompt="1"/>
          </p:nvPr>
        </p:nvSpPr>
        <p:spPr>
          <a:xfrm>
            <a:off x="9803524" y="307974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20XX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id="{E0840D65-23FD-4BDF-B966-5BF3BE32F620}"/>
              </a:ext>
            </a:extLst>
          </p:cNvPr>
          <p:cNvSpPr>
            <a:spLocks noGrp="1"/>
          </p:cNvSpPr>
          <p:nvPr>
            <p:ph type="body" idx="65" hasCustomPrompt="1"/>
          </p:nvPr>
        </p:nvSpPr>
        <p:spPr>
          <a:xfrm>
            <a:off x="9803524" y="347699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月</a:t>
            </a:r>
          </a:p>
        </p:txBody>
      </p:sp>
      <p:sp>
        <p:nvSpPr>
          <p:cNvPr id="50" name="图片占位符 11">
            <a:extLst>
              <a:ext uri="{FF2B5EF4-FFF2-40B4-BE49-F238E27FC236}">
                <a16:creationId xmlns:a16="http://schemas.microsoft.com/office/drawing/2014/main" id="{DBB3EB4E-1DA2-4278-B918-D5B7EDBD9B35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719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内容和徽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20CC990-03A0-496C-8129-714E1E2C0AB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7" y="1943100"/>
            <a:ext cx="10512425" cy="3686334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16" name="图片占位符 11">
            <a:extLst>
              <a:ext uri="{FF2B5EF4-FFF2-40B4-BE49-F238E27FC236}">
                <a16:creationId xmlns:a16="http://schemas.microsoft.com/office/drawing/2014/main" id="{429030D9-F540-4B24-AA27-17B8726068F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27674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内容版式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长方形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54680"/>
            <a:ext cx="12192000" cy="37033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0562F00-B3CF-48C8-AE72-BB3F14B01E69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8873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11049" y="435595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4" name="文本占位符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11049" y="4736849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11049" y="5004864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FA998E5C-D637-4A1F-9056-73766B04FE2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14517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F89779B3-74BD-410E-8DCD-302D161A4673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8147243" y="4357953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B367781E-9C82-4788-A807-0111EF793B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47243" y="473884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9" name="文本占位符 11">
            <a:extLst>
              <a:ext uri="{FF2B5EF4-FFF2-40B4-BE49-F238E27FC236}">
                <a16:creationId xmlns:a16="http://schemas.microsoft.com/office/drawing/2014/main" id="{C5484CD3-57F0-46B6-96E6-54BDB7A030D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47243" y="5006860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0" name="图片占位符 10">
            <a:extLst>
              <a:ext uri="{FF2B5EF4-FFF2-40B4-BE49-F238E27FC236}">
                <a16:creationId xmlns:a16="http://schemas.microsoft.com/office/drawing/2014/main" id="{383DFDF4-9A8E-4653-9207-FC82A7B603A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58006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1272438" y="4372425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2" name="文本占位符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272438" y="4753317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A582499F-142E-436A-931B-C9E57565DF2F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1272438" y="5021332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4" name="图片占位符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710279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36" name="图片占位符 11">
            <a:extLst>
              <a:ext uri="{FF2B5EF4-FFF2-40B4-BE49-F238E27FC236}">
                <a16:creationId xmlns:a16="http://schemas.microsoft.com/office/drawing/2014/main" id="{6CAD31EE-07E0-48DC-8A30-3C3AC6285B2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4942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内容和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0" name="长方形 79">
            <a:extLst>
              <a:ext uri="{FF2B5EF4-FFF2-40B4-BE49-F238E27FC236}">
                <a16:creationId xmlns:a16="http://schemas.microsoft.com/office/drawing/2014/main" id="{067B149A-3C8A-48D5-A7CF-D900619C493B}"/>
              </a:ext>
            </a:extLst>
          </p:cNvPr>
          <p:cNvSpPr/>
          <p:nvPr userDrawn="1"/>
        </p:nvSpPr>
        <p:spPr>
          <a:xfrm>
            <a:off x="0" y="474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368296"/>
            <a:ext cx="12192000" cy="44897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EEDD3C-7A32-4A82-AE0E-51E62FD4527B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5284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53417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2" name="文本占位符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53417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4" name="图片占位符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20700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6072016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6072016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46" name="图片占位符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4744851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51622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51622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52" name="图片占位符 10">
            <a:extLst>
              <a:ext uri="{FF2B5EF4-FFF2-40B4-BE49-F238E27FC236}">
                <a16:creationId xmlns:a16="http://schemas.microsoft.com/office/drawing/2014/main" id="{6F69DD81-BD33-4878-BE6B-E6252B0E4610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18905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71" name="文本占位符 2">
            <a:extLst>
              <a:ext uri="{FF2B5EF4-FFF2-40B4-BE49-F238E27FC236}">
                <a16:creationId xmlns:a16="http://schemas.microsoft.com/office/drawing/2014/main" id="{F7F53399-AF88-4B19-8C26-1A63E023245D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>
          <a:xfrm>
            <a:off x="253417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72" name="文本占位符 11">
            <a:extLst>
              <a:ext uri="{FF2B5EF4-FFF2-40B4-BE49-F238E27FC236}">
                <a16:creationId xmlns:a16="http://schemas.microsoft.com/office/drawing/2014/main" id="{CCEF4D60-F822-4C96-86FD-DE22EF496C76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253417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73" name="图片占位符 10">
            <a:extLst>
              <a:ext uri="{FF2B5EF4-FFF2-40B4-BE49-F238E27FC236}">
                <a16:creationId xmlns:a16="http://schemas.microsoft.com/office/drawing/2014/main" id="{B4A9AE49-2C61-49A9-BBAB-B10B7982EF05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120700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74" name="文本占位符 2">
            <a:extLst>
              <a:ext uri="{FF2B5EF4-FFF2-40B4-BE49-F238E27FC236}">
                <a16:creationId xmlns:a16="http://schemas.microsoft.com/office/drawing/2014/main" id="{59FC5F10-BCA0-4110-AEDF-4A9729F7FDF3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6072016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75" name="文本占位符 11">
            <a:extLst>
              <a:ext uri="{FF2B5EF4-FFF2-40B4-BE49-F238E27FC236}">
                <a16:creationId xmlns:a16="http://schemas.microsoft.com/office/drawing/2014/main" id="{D74DE44D-21EB-4B7D-A729-0564A65C12D5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6072016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76" name="图片占位符 10">
            <a:extLst>
              <a:ext uri="{FF2B5EF4-FFF2-40B4-BE49-F238E27FC236}">
                <a16:creationId xmlns:a16="http://schemas.microsoft.com/office/drawing/2014/main" id="{9F70A0CC-AF4B-47BB-A8FA-067E7844751E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4744851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77" name="文本占位符 2">
            <a:extLst>
              <a:ext uri="{FF2B5EF4-FFF2-40B4-BE49-F238E27FC236}">
                <a16:creationId xmlns:a16="http://schemas.microsoft.com/office/drawing/2014/main" id="{9F607D0D-855E-4436-857B-20E66E881082}"/>
              </a:ext>
            </a:extLst>
          </p:cNvPr>
          <p:cNvSpPr>
            <a:spLocks noGrp="1"/>
          </p:cNvSpPr>
          <p:nvPr>
            <p:ph type="body" idx="83" hasCustomPrompt="1"/>
          </p:nvPr>
        </p:nvSpPr>
        <p:spPr>
          <a:xfrm>
            <a:off x="951622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78" name="文本占位符 11">
            <a:extLst>
              <a:ext uri="{FF2B5EF4-FFF2-40B4-BE49-F238E27FC236}">
                <a16:creationId xmlns:a16="http://schemas.microsoft.com/office/drawing/2014/main" id="{10099025-C128-45B2-90F6-5ABA8380C6C8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951622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79" name="图片占位符 10">
            <a:extLst>
              <a:ext uri="{FF2B5EF4-FFF2-40B4-BE49-F238E27FC236}">
                <a16:creationId xmlns:a16="http://schemas.microsoft.com/office/drawing/2014/main" id="{019F774E-7063-44F5-AE2D-146FCBD9B4C4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905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81" name="图片占位符 11">
            <a:extLst>
              <a:ext uri="{FF2B5EF4-FFF2-40B4-BE49-F238E27FC236}">
                <a16:creationId xmlns:a16="http://schemas.microsoft.com/office/drawing/2014/main" id="{FA89EF75-E798-40D3-897E-2FAC5108B5A5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6906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徽标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演示文稿标题</a:t>
            </a:r>
          </a:p>
        </p:txBody>
      </p:sp>
      <p:sp>
        <p:nvSpPr>
          <p:cNvPr id="10" name="图片占位符 11">
            <a:extLst>
              <a:ext uri="{FF2B5EF4-FFF2-40B4-BE49-F238E27FC236}">
                <a16:creationId xmlns:a16="http://schemas.microsoft.com/office/drawing/2014/main" id="{2B65509E-400D-48FF-845C-D88E53CDAF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在此输入副标题</a:t>
            </a:r>
          </a:p>
        </p:txBody>
      </p:sp>
    </p:spTree>
    <p:extLst>
      <p:ext uri="{BB962C8B-B14F-4D97-AF65-F5344CB8AC3E}">
        <p14:creationId xmlns:p14="http://schemas.microsoft.com/office/powerpoint/2010/main" val="3420951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长方形 42">
            <a:extLst>
              <a:ext uri="{FF2B5EF4-FFF2-40B4-BE49-F238E27FC236}">
                <a16:creationId xmlns:a16="http://schemas.microsoft.com/office/drawing/2014/main" id="{A4A87ED0-1555-4955-AB1F-016220F037D5}"/>
              </a:ext>
            </a:extLst>
          </p:cNvPr>
          <p:cNvSpPr/>
          <p:nvPr userDrawn="1"/>
        </p:nvSpPr>
        <p:spPr>
          <a:xfrm>
            <a:off x="0" y="-24971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660904"/>
            <a:ext cx="12192000" cy="419709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B07BE6D-AE68-4C39-8C59-CE469FDC4079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389917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2" name="文本占位符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389917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424934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424934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50" name="文本占位符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459951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459951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4D76DCFE-3432-4A5F-955D-7561AB292330}"/>
              </a:ext>
            </a:extLst>
          </p:cNvPr>
          <p:cNvSpPr>
            <a:spLocks noGrp="1"/>
          </p:cNvSpPr>
          <p:nvPr>
            <p:ph type="body" idx="76" hasCustomPrompt="1"/>
          </p:nvPr>
        </p:nvSpPr>
        <p:spPr>
          <a:xfrm>
            <a:off x="5389917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11F291FA-EABF-4C0D-AF94-B7A47A81ECED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5389917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922A983C-97ED-4D4F-90B9-78A07353BC8F}"/>
              </a:ext>
            </a:extLst>
          </p:cNvPr>
          <p:cNvSpPr>
            <a:spLocks noGrp="1"/>
          </p:cNvSpPr>
          <p:nvPr>
            <p:ph type="body" idx="78" hasCustomPrompt="1"/>
          </p:nvPr>
        </p:nvSpPr>
        <p:spPr>
          <a:xfrm>
            <a:off x="7424934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FD1E7350-7D86-49FC-8701-EE982A922CD1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424934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BD11603C-59B8-4FC2-97A6-FA9D7C86E67F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9459951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7" name="文本占位符 11">
            <a:extLst>
              <a:ext uri="{FF2B5EF4-FFF2-40B4-BE49-F238E27FC236}">
                <a16:creationId xmlns:a16="http://schemas.microsoft.com/office/drawing/2014/main" id="{6E490732-5FB8-4E3E-9D69-E5406F92F7F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9459951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E86A0EC4-BC37-4FC9-9F26-E3C1334A4C34}"/>
              </a:ext>
            </a:extLst>
          </p:cNvPr>
          <p:cNvSpPr/>
          <p:nvPr userDrawn="1"/>
        </p:nvSpPr>
        <p:spPr>
          <a:xfrm>
            <a:off x="5381032" y="3305997"/>
            <a:ext cx="265176" cy="266400"/>
          </a:xfrm>
          <a:prstGeom prst="rect">
            <a:avLst/>
          </a:prstGeom>
          <a:solidFill>
            <a:srgbClr val="21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长方形 37">
            <a:extLst>
              <a:ext uri="{FF2B5EF4-FFF2-40B4-BE49-F238E27FC236}">
                <a16:creationId xmlns:a16="http://schemas.microsoft.com/office/drawing/2014/main" id="{81BD5238-9183-4891-90FE-BFADE39D52EE}"/>
              </a:ext>
            </a:extLst>
          </p:cNvPr>
          <p:cNvSpPr/>
          <p:nvPr userDrawn="1"/>
        </p:nvSpPr>
        <p:spPr>
          <a:xfrm>
            <a:off x="7416049" y="3305997"/>
            <a:ext cx="265176" cy="26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长方形 38">
            <a:extLst>
              <a:ext uri="{FF2B5EF4-FFF2-40B4-BE49-F238E27FC236}">
                <a16:creationId xmlns:a16="http://schemas.microsoft.com/office/drawing/2014/main" id="{92B2D4CE-3326-4F5C-847C-7ADD21460FA5}"/>
              </a:ext>
            </a:extLst>
          </p:cNvPr>
          <p:cNvSpPr/>
          <p:nvPr userDrawn="1"/>
        </p:nvSpPr>
        <p:spPr>
          <a:xfrm>
            <a:off x="9451066" y="3305997"/>
            <a:ext cx="265176" cy="26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长方形 39">
            <a:extLst>
              <a:ext uri="{FF2B5EF4-FFF2-40B4-BE49-F238E27FC236}">
                <a16:creationId xmlns:a16="http://schemas.microsoft.com/office/drawing/2014/main" id="{CBFBD00C-155A-4E35-84F8-6154CA214B93}"/>
              </a:ext>
            </a:extLst>
          </p:cNvPr>
          <p:cNvSpPr/>
          <p:nvPr userDrawn="1"/>
        </p:nvSpPr>
        <p:spPr>
          <a:xfrm>
            <a:off x="5381032" y="4401622"/>
            <a:ext cx="265176" cy="26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1" name="长方形 40">
            <a:extLst>
              <a:ext uri="{FF2B5EF4-FFF2-40B4-BE49-F238E27FC236}">
                <a16:creationId xmlns:a16="http://schemas.microsoft.com/office/drawing/2014/main" id="{B80A9D06-023A-4BEC-A29D-DB94D1C5D09B}"/>
              </a:ext>
            </a:extLst>
          </p:cNvPr>
          <p:cNvSpPr/>
          <p:nvPr userDrawn="1"/>
        </p:nvSpPr>
        <p:spPr>
          <a:xfrm>
            <a:off x="7416049" y="4401622"/>
            <a:ext cx="265176" cy="26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2" name="长方形 41">
            <a:extLst>
              <a:ext uri="{FF2B5EF4-FFF2-40B4-BE49-F238E27FC236}">
                <a16:creationId xmlns:a16="http://schemas.microsoft.com/office/drawing/2014/main" id="{B7783EDA-47B1-4EE9-9DF1-72DA4FBB6EBB}"/>
              </a:ext>
            </a:extLst>
          </p:cNvPr>
          <p:cNvSpPr/>
          <p:nvPr userDrawn="1"/>
        </p:nvSpPr>
        <p:spPr>
          <a:xfrm>
            <a:off x="9451066" y="4401622"/>
            <a:ext cx="265176" cy="26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图表占位符 11">
            <a:extLst>
              <a:ext uri="{FF2B5EF4-FFF2-40B4-BE49-F238E27FC236}">
                <a16:creationId xmlns:a16="http://schemas.microsoft.com/office/drawing/2014/main" id="{0A6297C2-03D3-4827-8174-BFCF830BF105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839788" y="2039527"/>
            <a:ext cx="4110037" cy="328494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单击图标添加图表</a:t>
            </a:r>
            <a:endParaRPr lang="zh-CN" altLang="en-US" noProof="0" dirty="0"/>
          </a:p>
        </p:txBody>
      </p:sp>
      <p:sp>
        <p:nvSpPr>
          <p:cNvPr id="47" name="图片占位符 11">
            <a:extLst>
              <a:ext uri="{FF2B5EF4-FFF2-40B4-BE49-F238E27FC236}">
                <a16:creationId xmlns:a16="http://schemas.microsoft.com/office/drawing/2014/main" id="{99F0FD6D-EAFC-4719-A178-145AF6E907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8315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文本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长方形 12">
            <a:extLst>
              <a:ext uri="{FF2B5EF4-FFF2-40B4-BE49-F238E27FC236}">
                <a16:creationId xmlns:a16="http://schemas.microsoft.com/office/drawing/2014/main" id="{3B142097-9D10-4804-A189-9D860F05AC59}"/>
              </a:ext>
            </a:extLst>
          </p:cNvPr>
          <p:cNvSpPr/>
          <p:nvPr userDrawn="1"/>
        </p:nvSpPr>
        <p:spPr>
          <a:xfrm>
            <a:off x="0" y="2807208"/>
            <a:ext cx="12192000" cy="40507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993E704-C391-4016-B92B-038C329FEFDD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697FFDD0-A08E-4CF1-A48B-295DE808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D7430E2-DDF4-4D72-AF97-86B66F11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4399"/>
            <a:ext cx="10515600" cy="636340"/>
          </a:xfrm>
        </p:spPr>
        <p:txBody>
          <a:bodyPr lIns="0" tIns="0" rIns="0" bIns="0" rtlCol="0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A46E1E0F-4E59-4E81-9D45-686A3E2B32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24947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5" name="图片占位符 11">
            <a:extLst>
              <a:ext uri="{FF2B5EF4-FFF2-40B4-BE49-F238E27FC236}">
                <a16:creationId xmlns:a16="http://schemas.microsoft.com/office/drawing/2014/main" id="{1C431EA9-1FA6-4AB8-B683-837876623C1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714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内容版式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458" y="1514007"/>
            <a:ext cx="4585780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谢谢！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2836B2-ECC7-4186-9D9A-C55B5E0C42B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图片占位符 11">
            <a:extLst>
              <a:ext uri="{FF2B5EF4-FFF2-40B4-BE49-F238E27FC236}">
                <a16:creationId xmlns:a16="http://schemas.microsoft.com/office/drawing/2014/main" id="{3A35B9E4-40D9-41FE-A3DD-5A314E6E0B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1850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F1815864-FC8F-40F2-AB2F-2E8B29A59E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132086"/>
            <a:ext cx="4586288" cy="50947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36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zh-CN" noProof="0" dirty="0"/>
              <a:t>Allan </a:t>
            </a:r>
            <a:r>
              <a:rPr lang="en-US" altLang="zh-CN" noProof="0" dirty="0" err="1"/>
              <a:t>Mattsson</a:t>
            </a:r>
            <a:endParaRPr lang="en-US" altLang="zh-CN" noProof="0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EF892DC1-71DA-42B0-9222-A94944D56D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zh-CN" altLang="en-US" noProof="0" dirty="0"/>
              <a:t>电话号码：</a:t>
            </a:r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0717FFFD-9D64-40AB-9C05-B5348E9B8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zh-CN" noProof="0" dirty="0"/>
              <a:t>208-555-0183</a:t>
            </a:r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FD85ADCA-D658-49E9-B312-5F5BFFDF25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zh-CN" altLang="en-US" noProof="0" dirty="0"/>
              <a:t>电子邮件：</a:t>
            </a:r>
          </a:p>
        </p:txBody>
      </p: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D200E180-BBC5-45C4-B9FE-291D67673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zh-CN" noProof="0" dirty="0"/>
              <a:t>alaan@fineartschool.net</a:t>
            </a:r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5E52E9F4-4D2A-4D77-A34F-A611634DD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zh-CN" altLang="en-US" noProof="0" dirty="0"/>
              <a:t>网站：</a:t>
            </a:r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A0CC1407-FB5D-49EA-B205-A8DD06DF02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zh-CN" noProof="0" dirty="0"/>
              <a:t>www.fineartschool.net</a:t>
            </a:r>
          </a:p>
        </p:txBody>
      </p:sp>
    </p:spTree>
    <p:extLst>
      <p:ext uri="{BB962C8B-B14F-4D97-AF65-F5344CB8AC3E}">
        <p14:creationId xmlns:p14="http://schemas.microsoft.com/office/powerpoint/2010/main" val="1026757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附录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" r="-3288" b="-3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65E2087C-0B0E-4369-B682-3BD45618E7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1317"/>
            <a:ext cx="10515600" cy="636340"/>
          </a:xfrm>
        </p:spPr>
        <p:txBody>
          <a:bodyPr lIns="0" tIns="0" rIns="0" bIns="0" rtlCol="0"/>
          <a:lstStyle>
            <a:lvl1pPr algn="ctr"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FB7524-7400-4FD2-BA1B-D397CB1D387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4" name="图片占位符 11">
            <a:extLst>
              <a:ext uri="{FF2B5EF4-FFF2-40B4-BE49-F238E27FC236}">
                <a16:creationId xmlns:a16="http://schemas.microsoft.com/office/drawing/2014/main" id="{B21449DB-6E23-41CB-AD61-C3F2044E825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26736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06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言内容版式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长方形 32">
            <a:extLst>
              <a:ext uri="{FF2B5EF4-FFF2-40B4-BE49-F238E27FC236}">
                <a16:creationId xmlns:a16="http://schemas.microsoft.com/office/drawing/2014/main" id="{5160F428-57C5-4F3D-A940-BE104D4E7EB6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5AEAAA0-3C15-4AFC-93FB-A4D43F36A417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742719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32" name="文本占位符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742719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4" name="图片占位符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030546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916852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916852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46" name="图片占位符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252805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2742719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9" name="文本占位符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916852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5" name="图片占位符 11">
            <a:extLst>
              <a:ext uri="{FF2B5EF4-FFF2-40B4-BE49-F238E27FC236}">
                <a16:creationId xmlns:a16="http://schemas.microsoft.com/office/drawing/2014/main" id="{6B1C1861-9B5E-4FAB-A6BD-7DB0815CBD7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88773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和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01B7F5A1-ACE9-48DF-BB64-61C809D3A883}"/>
              </a:ext>
            </a:extLst>
          </p:cNvPr>
          <p:cNvSpPr/>
          <p:nvPr userDrawn="1"/>
        </p:nvSpPr>
        <p:spPr>
          <a:xfrm>
            <a:off x="0" y="-14228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5848F1-1B79-4788-9A01-255790B3AFF0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39788" y="3938788"/>
            <a:ext cx="4942837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9" name="文本占位符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6409377" y="3938788"/>
            <a:ext cx="4942836" cy="1874702"/>
          </a:xfrm>
        </p:spPr>
        <p:txBody>
          <a:bodyPr lIns="0" tIns="0" rIns="0" bIns="0" rtlCol="0">
            <a:normAutofit/>
          </a:bodyPr>
          <a:lstStyle>
            <a:lvl1pPr marL="216000" indent="-21600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87030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图片占位符 11">
            <a:extLst>
              <a:ext uri="{FF2B5EF4-FFF2-40B4-BE49-F238E27FC236}">
                <a16:creationId xmlns:a16="http://schemas.microsoft.com/office/drawing/2014/main" id="{9112DCB4-4925-43FD-B9C6-F223695085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27926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移动版本内容和题注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长方形 18">
            <a:extLst>
              <a:ext uri="{FF2B5EF4-FFF2-40B4-BE49-F238E27FC236}">
                <a16:creationId xmlns:a16="http://schemas.microsoft.com/office/drawing/2014/main" id="{DB6A5190-405E-4BAD-9D24-C60BCE1026AC}"/>
              </a:ext>
            </a:extLst>
          </p:cNvPr>
          <p:cNvSpPr/>
          <p:nvPr userDrawn="1"/>
        </p:nvSpPr>
        <p:spPr>
          <a:xfrm>
            <a:off x="0" y="-336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050792"/>
            <a:ext cx="12192000" cy="28072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2D9D9D0-BC3F-41E9-85FE-7F446C78092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9787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dirty="0"/>
              <a:t>节标题</a:t>
            </a:r>
          </a:p>
        </p:txBody>
      </p:sp>
      <p:sp>
        <p:nvSpPr>
          <p:cNvPr id="29" name="文本占位符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28570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60024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2" name="图片占位符 20">
            <a:extLst>
              <a:ext uri="{FF2B5EF4-FFF2-40B4-BE49-F238E27FC236}">
                <a16:creationId xmlns:a16="http://schemas.microsoft.com/office/drawing/2014/main" id="{BC5C1227-3435-44A2-A29B-3E34D7E6EDF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28570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3" name="图片占位符 20">
            <a:extLst>
              <a:ext uri="{FF2B5EF4-FFF2-40B4-BE49-F238E27FC236}">
                <a16:creationId xmlns:a16="http://schemas.microsoft.com/office/drawing/2014/main" id="{84E6553B-BFD6-41B1-B2FB-B2FF92DCFFFB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614288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5" name="文本占位符 11">
            <a:extLst>
              <a:ext uri="{FF2B5EF4-FFF2-40B4-BE49-F238E27FC236}">
                <a16:creationId xmlns:a16="http://schemas.microsoft.com/office/drawing/2014/main" id="{D88F4128-E844-49D5-B896-F5B8360E054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479372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dirty="0"/>
              <a:t>节标题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A4D9A5A5-DC49-42A9-AF1C-03EE63FAC03F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468155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7F48B1E6-F024-4B3C-B742-0BF9E09286E4}"/>
              </a:ext>
            </a:extLst>
          </p:cNvPr>
          <p:cNvSpPr/>
          <p:nvPr userDrawn="1"/>
        </p:nvSpPr>
        <p:spPr>
          <a:xfrm>
            <a:off x="6125937" y="2250550"/>
            <a:ext cx="2286000" cy="36576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4C43F6EC-68DC-4837-BACC-5AD6767A59B3}"/>
              </a:ext>
            </a:extLst>
          </p:cNvPr>
          <p:cNvSpPr/>
          <p:nvPr userDrawn="1"/>
        </p:nvSpPr>
        <p:spPr>
          <a:xfrm rot="5400000">
            <a:off x="8598924" y="2762976"/>
            <a:ext cx="2286000" cy="268435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b="-36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4629E6EA-0F70-4614-B242-4AE3E4301398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6283325" y="2410395"/>
            <a:ext cx="1974850" cy="304743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32379FE9-C48F-4225-A40A-A3E6CAD4F51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412163" y="3124606"/>
            <a:ext cx="2511425" cy="197640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6" name="图片占位符 11">
            <a:extLst>
              <a:ext uri="{FF2B5EF4-FFF2-40B4-BE49-F238E27FC236}">
                <a16:creationId xmlns:a16="http://schemas.microsoft.com/office/drawing/2014/main" id="{FFDA0C1B-4B80-4211-8E8D-A19CA0D2A593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89217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359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演示文稿标题</a:t>
            </a: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在此输入副标题</a:t>
            </a:r>
          </a:p>
        </p:txBody>
      </p:sp>
    </p:spTree>
    <p:extLst>
      <p:ext uri="{BB962C8B-B14F-4D97-AF65-F5344CB8AC3E}">
        <p14:creationId xmlns:p14="http://schemas.microsoft.com/office/powerpoint/2010/main" val="2751761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501FF3-83F5-4F83-B0D4-54B8ED9CD6BF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3462FAC8-55F2-4A8C-BD0D-938A7257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470"/>
            <a:ext cx="10515600" cy="3604962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95540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9741282D-68FE-4C49-8F91-14A2214B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902"/>
            <a:ext cx="10680596" cy="1133423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2334"/>
            <a:ext cx="10674246" cy="636340"/>
          </a:xfrm>
        </p:spPr>
        <p:txBody>
          <a:bodyPr lIns="0" tIns="0" rIns="0" bIns="0" rtlCol="0"/>
          <a:lstStyle>
            <a:lvl1pPr>
              <a:defRPr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87A523F-2B12-431F-8524-923ACF1D4C85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0" name="图片占位符 11">
            <a:extLst>
              <a:ext uri="{FF2B5EF4-FFF2-40B4-BE49-F238E27FC236}">
                <a16:creationId xmlns:a16="http://schemas.microsoft.com/office/drawing/2014/main" id="{E22EDD9E-AEE4-4D2A-BD45-AABB792F68A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52227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长方形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长方形 26">
            <a:extLst>
              <a:ext uri="{FF2B5EF4-FFF2-40B4-BE49-F238E27FC236}">
                <a16:creationId xmlns:a16="http://schemas.microsoft.com/office/drawing/2014/main" id="{B7314DC4-8C9E-4F01-A18F-43188041EB03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27010291-978E-4CC6-876F-E22ADA4A3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9405"/>
            <a:ext cx="5181600" cy="3588615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38" name="内容占位符 3">
            <a:extLst>
              <a:ext uri="{FF2B5EF4-FFF2-40B4-BE49-F238E27FC236}">
                <a16:creationId xmlns:a16="http://schemas.microsoft.com/office/drawing/2014/main" id="{C0C7E056-802B-46B6-8017-5D7F87B4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9405"/>
            <a:ext cx="5181600" cy="356897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4780F23-3EB4-4E6E-B919-B0327D564491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17116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7DED35C-754F-4D6C-A5C8-2CE8CD9F2EA6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A0794048-CBDE-4DD8-B381-C7B3F8BC6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49403"/>
            <a:ext cx="5157787" cy="45567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8728F1E0-EBE6-4A1C-A9AD-A2F93B614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49401"/>
            <a:ext cx="5183188" cy="455673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0" name="内容占位符 5">
            <a:extLst>
              <a:ext uri="{FF2B5EF4-FFF2-40B4-BE49-F238E27FC236}">
                <a16:creationId xmlns:a16="http://schemas.microsoft.com/office/drawing/2014/main" id="{A0E71F33-4A3C-4FCB-968D-EDA3A37F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FE2D98C8-5649-4EB0-A619-A662461E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9916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381973E-D960-4932-ACFB-874760DC3714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F15BD07-216B-4BED-B02B-A824C3BF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31CB25A8-485F-445D-B110-8C51B4D99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0F6DD5FE-C12D-447A-88F9-437E12A2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99123"/>
            <a:ext cx="6172200" cy="536192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45236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151AB2-AE06-4A84-A004-240FDC1168BD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6152D61-B915-4FFA-BFAB-BE67BD9F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56B9FA21-7A71-4ACD-9725-F9C35C794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5" name="图片占位符 2">
            <a:extLst>
              <a:ext uri="{FF2B5EF4-FFF2-40B4-BE49-F238E27FC236}">
                <a16:creationId xmlns:a16="http://schemas.microsoft.com/office/drawing/2014/main" id="{23F69D43-2C7D-427D-9395-81FD4D07F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3136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长方形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07E62FD-9199-42EB-8FD6-41F1B36FAFDA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6870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D7445A-1B24-4D84-B9FE-BB62D2D64387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89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无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FABCF6-9B78-49BE-A2AD-F0AA9C62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B09B2B-8EB8-4DBE-A057-0F78BD28FF35}" type="datetime1">
              <a:rPr lang="zh-CN" altLang="en-US" noProof="0" smtClean="0"/>
              <a:t>2019/7/11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0934F3-5442-470C-BF40-00437371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014656-DB95-4E7F-83A3-E5750E23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0828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长方形 30">
            <a:extLst>
              <a:ext uri="{FF2B5EF4-FFF2-40B4-BE49-F238E27FC236}">
                <a16:creationId xmlns:a16="http://schemas.microsoft.com/office/drawing/2014/main" id="{A3A9DA67-F108-42B4-9EB1-30A00E34C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2743200" cy="18431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B3731-526F-4638-85F8-715D717FFC1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1996465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dirty="0"/>
              <a:t>母版文本</a:t>
            </a:r>
            <a:br>
              <a:rPr lang="zh-CN" altLang="en-US" noProof="0" dirty="0"/>
            </a:br>
            <a:r>
              <a:rPr lang="zh-CN" altLang="en-US" noProof="0" dirty="0"/>
              <a:t>样式</a:t>
            </a: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 smtClean="0"/>
              <a:t>编辑母版文本样式</a:t>
            </a:r>
          </a:p>
        </p:txBody>
      </p:sp>
      <p:sp>
        <p:nvSpPr>
          <p:cNvPr id="24" name="图片占位符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5" name="图片占位符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 smtClean="0"/>
              <a:t>编辑母版文本样式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dirty="0"/>
              <a:t>母版文本</a:t>
            </a:r>
            <a:br>
              <a:rPr lang="zh-CN" altLang="en-US" noProof="0" dirty="0"/>
            </a:br>
            <a:r>
              <a:rPr lang="zh-CN" altLang="en-US" noProof="0" dirty="0"/>
              <a:t>样式</a:t>
            </a:r>
          </a:p>
        </p:txBody>
      </p:sp>
      <p:sp>
        <p:nvSpPr>
          <p:cNvPr id="28" name="图片占位符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677189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 smtClean="0"/>
              <a:t>编辑母版文本样式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dirty="0"/>
              <a:t>母版文本</a:t>
            </a:r>
            <a:br>
              <a:rPr lang="zh-CN" altLang="en-US" noProof="0" dirty="0"/>
            </a:br>
            <a:r>
              <a:rPr lang="zh-CN" altLang="en-US" noProof="0" dirty="0"/>
              <a:t>样式</a:t>
            </a:r>
          </a:p>
        </p:txBody>
      </p:sp>
      <p:sp>
        <p:nvSpPr>
          <p:cNvPr id="32" name="文本占位符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 smtClean="0"/>
              <a:t>编辑母版文本样式</a:t>
            </a:r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776173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noProof="0" smtClean="0"/>
              <a:t>编辑母版文本样式</a:t>
            </a:r>
          </a:p>
        </p:txBody>
      </p:sp>
      <p:sp>
        <p:nvSpPr>
          <p:cNvPr id="34" name="文本占位符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6" name="文本占位符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7" name="文本占位符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US" altLang="zh-CN" noProof="0" dirty="0"/>
              <a:t>1</a:t>
            </a:r>
          </a:p>
        </p:txBody>
      </p:sp>
      <p:sp>
        <p:nvSpPr>
          <p:cNvPr id="39" name="图片占位符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0319" y="3725315"/>
            <a:ext cx="2386800" cy="486000"/>
          </a:xfrm>
          <a:ln>
            <a:solidFill>
              <a:srgbClr val="000000">
                <a:alpha val="30196"/>
              </a:srgb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1012015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 dirty="0"/>
              <a:t>单击以编辑</a:t>
            </a:r>
          </a:p>
        </p:txBody>
      </p:sp>
    </p:spTree>
    <p:extLst>
      <p:ext uri="{BB962C8B-B14F-4D97-AF65-F5344CB8AC3E}">
        <p14:creationId xmlns:p14="http://schemas.microsoft.com/office/powerpoint/2010/main" val="1816928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内容和徽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560832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778" y="1514007"/>
            <a:ext cx="4585780" cy="109107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257B2C9-A8CF-4561-ACA7-AC32421A732B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" name="图片占位符 11">
            <a:extLst>
              <a:ext uri="{FF2B5EF4-FFF2-40B4-BE49-F238E27FC236}">
                <a16:creationId xmlns:a16="http://schemas.microsoft.com/office/drawing/2014/main" id="{88687278-82AE-4E5D-96D6-672F8FAFC70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86299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题注和内容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00" y="1514007"/>
            <a:ext cx="4585780" cy="109107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5254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EE8A440-0BD6-424D-A47A-E6A785C84938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A5EF6E06-1E31-4D29-80D8-1A734B23181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1933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" grpId="0"/>
      <p:bldP spid="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标和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长方形 24">
            <a:extLst>
              <a:ext uri="{FF2B5EF4-FFF2-40B4-BE49-F238E27FC236}">
                <a16:creationId xmlns:a16="http://schemas.microsoft.com/office/drawing/2014/main" id="{C7A39C64-09F5-4EDF-B203-730A1BC0B4BB}"/>
              </a:ext>
            </a:extLst>
          </p:cNvPr>
          <p:cNvSpPr/>
          <p:nvPr userDrawn="1"/>
        </p:nvSpPr>
        <p:spPr>
          <a:xfrm>
            <a:off x="0" y="0"/>
            <a:ext cx="12192000" cy="35661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66160"/>
            <a:ext cx="12192000" cy="32918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8127212" cy="554400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182ADFF-802E-4738-84AE-CA4382674A31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3F720B3A-B1A7-4004-BD9A-BB135B2B9A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22364AD-425B-49F5-828E-637D01836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614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1A086FCF-DB15-4696-80F9-5F48426CE83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623390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6DC38AB5-30F7-45B7-9FD0-AFBD09BA11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623390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8" name="文本占位符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D9E3969-277E-442F-A61A-B5F910626BF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39788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2" name="图片占位符 20">
            <a:extLst>
              <a:ext uri="{FF2B5EF4-FFF2-40B4-BE49-F238E27FC236}">
                <a16:creationId xmlns:a16="http://schemas.microsoft.com/office/drawing/2014/main" id="{604A078C-C27C-43BF-AD80-27BC78DCBCC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5506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3" name="图片占位符 20">
            <a:extLst>
              <a:ext uri="{FF2B5EF4-FFF2-40B4-BE49-F238E27FC236}">
                <a16:creationId xmlns:a16="http://schemas.microsoft.com/office/drawing/2014/main" id="{3790D791-9C4C-4EAC-8EC6-2B8F7529A0A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4" name="图片占位符 20">
            <a:extLst>
              <a:ext uri="{FF2B5EF4-FFF2-40B4-BE49-F238E27FC236}">
                <a16:creationId xmlns:a16="http://schemas.microsoft.com/office/drawing/2014/main" id="{04DD07A0-DC68-453E-B928-953969C06860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6" name="图片占位符 11">
            <a:extLst>
              <a:ext uri="{FF2B5EF4-FFF2-40B4-BE49-F238E27FC236}">
                <a16:creationId xmlns:a16="http://schemas.microsoft.com/office/drawing/2014/main" id="{0EE565DC-46C2-4F46-AFCF-D7D77AF99B04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56452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监视器和内容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D808BB97-79BE-43F2-AD10-528EEFEE61AB}"/>
              </a:ext>
            </a:extLst>
          </p:cNvPr>
          <p:cNvSpPr/>
          <p:nvPr userDrawn="1"/>
        </p:nvSpPr>
        <p:spPr>
          <a:xfrm>
            <a:off x="0" y="0"/>
            <a:ext cx="12192000" cy="37947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94760"/>
            <a:ext cx="12192000" cy="30632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05472"/>
            <a:ext cx="8127212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8" name="文本占位符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B10DA4B-80F1-44A9-8C5F-93B634E0D0F8}"/>
              </a:ext>
            </a:extLst>
          </p:cNvPr>
          <p:cNvSpPr/>
          <p:nvPr userDrawn="1"/>
        </p:nvSpPr>
        <p:spPr>
          <a:xfrm>
            <a:off x="839788" y="2174510"/>
            <a:ext cx="4946904" cy="4096512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图片占位符 20">
            <a:extLst>
              <a:ext uri="{FF2B5EF4-FFF2-40B4-BE49-F238E27FC236}">
                <a16:creationId xmlns:a16="http://schemas.microsoft.com/office/drawing/2014/main" id="{9F34831C-234C-4CF5-969E-2D5618BDBB3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0F7D067F-9653-4BC2-A7E9-BE894EC5E2F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E3C97C3B-5FB4-4D00-93DA-BCD15F89906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313" y="2359025"/>
            <a:ext cx="4648200" cy="2873375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23" name="图片占位符 11">
            <a:extLst>
              <a:ext uri="{FF2B5EF4-FFF2-40B4-BE49-F238E27FC236}">
                <a16:creationId xmlns:a16="http://schemas.microsoft.com/office/drawing/2014/main" id="{7EF3BAF8-222C-4E67-B4CF-081E9C0720A7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3030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16CD9829-C7D8-4164-BF7D-FD4B38C747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5349048"/>
            <a:ext cx="5257800" cy="552848"/>
          </a:xfrm>
        </p:spPr>
        <p:txBody>
          <a:bodyPr lIns="0" tIns="0" rIns="0" bIns="0" rtlCol="0" anchor="b" anchorCtr="0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2A3A927-E939-407F-B7B9-7CD51A301E5A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图片占位符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600" y="868645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17898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2F7D7942-83AE-46FF-83B1-84835F486286}"/>
              </a:ext>
            </a:extLst>
          </p:cNvPr>
          <p:cNvSpPr/>
          <p:nvPr userDrawn="1"/>
        </p:nvSpPr>
        <p:spPr>
          <a:xfrm>
            <a:off x="0" y="0"/>
            <a:ext cx="12192000" cy="317296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72968"/>
            <a:ext cx="12192000" cy="36850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599790" cy="552848"/>
          </a:xfrm>
        </p:spPr>
        <p:txBody>
          <a:bodyPr lIns="0" tIns="0" rIns="0" bIns="0" rtlCol="0" anchor="b" anchorCtr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0B1AA07-433C-4D90-9ED8-5F7EBE518ECA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6613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3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4637302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18" name="文本占位符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37302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799" cy="1234205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04C738A8-00FA-480E-9730-8625B9F8CF66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437990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 dirty="0"/>
              <a:t>编辑文本</a:t>
            </a:r>
          </a:p>
        </p:txBody>
      </p:sp>
      <p:sp>
        <p:nvSpPr>
          <p:cNvPr id="24" name="文本占位符 11">
            <a:extLst>
              <a:ext uri="{FF2B5EF4-FFF2-40B4-BE49-F238E27FC236}">
                <a16:creationId xmlns:a16="http://schemas.microsoft.com/office/drawing/2014/main" id="{A7347BFF-8FB8-4EF0-81EE-3A9E7C6F236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37990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21" name="图片占位符 11">
            <a:extLst>
              <a:ext uri="{FF2B5EF4-FFF2-40B4-BE49-F238E27FC236}">
                <a16:creationId xmlns:a16="http://schemas.microsoft.com/office/drawing/2014/main" id="{7555D5F3-897A-4180-AC97-B866E5BBB2E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41997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24199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B0C71E-9398-4660-B728-2C20DF0C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560D45-FD1B-48F7-BF6C-5EA65F9F4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7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D7305D-6746-4346-B610-8CE28B825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09013" y="5998474"/>
            <a:ext cx="2743200" cy="14314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C719B47-AB8A-4AC9-ADC5-A48477711AC4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B3F55-6374-4C74-96AC-1EC34CFAA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7413" y="6168551"/>
            <a:ext cx="4114800" cy="1903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69E6012-FDCC-451A-96F6-5645ABEB8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558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950F5D8-22E1-4015-8661-E5B1FD28C2DE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45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54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66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7" r:id="rId21"/>
    <p:sldLayoutId id="2147483676" r:id="rId22"/>
    <p:sldLayoutId id="2147483678" r:id="rId23"/>
    <p:sldLayoutId id="2147483679" r:id="rId24"/>
    <p:sldLayoutId id="2147483680" r:id="rId25"/>
    <p:sldLayoutId id="2147483681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91" r:id="rId32"/>
    <p:sldLayoutId id="2147483692" r:id="rId33"/>
    <p:sldLayoutId id="2147483689" r:id="rId34"/>
    <p:sldLayoutId id="2147483690" r:id="rId35"/>
    <p:sldLayoutId id="2147483655" r:id="rId36"/>
    <p:sldLayoutId id="2147483683" r:id="rId3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0" Type="http://schemas.openxmlformats.org/officeDocument/2006/relationships/image" Target="../media/image15.jp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0" Type="http://schemas.openxmlformats.org/officeDocument/2006/relationships/image" Target="../media/image15.jp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16.jpg"/><Relationship Id="rId10" Type="http://schemas.openxmlformats.org/officeDocument/2006/relationships/image" Target="../media/image15.jp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16.jpg"/><Relationship Id="rId10" Type="http://schemas.openxmlformats.org/officeDocument/2006/relationships/image" Target="../media/image15.jp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svg"/><Relationship Id="rId11" Type="http://schemas.openxmlformats.org/officeDocument/2006/relationships/image" Target="../media/image16.jpg"/><Relationship Id="rId5" Type="http://schemas.openxmlformats.org/officeDocument/2006/relationships/image" Target="../media/image12.png"/><Relationship Id="rId10" Type="http://schemas.openxmlformats.org/officeDocument/2006/relationships/image" Target="../media/image15.jp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svg"/><Relationship Id="rId11" Type="http://schemas.openxmlformats.org/officeDocument/2006/relationships/image" Target="../media/image16.jpg"/><Relationship Id="rId5" Type="http://schemas.openxmlformats.org/officeDocument/2006/relationships/image" Target="../media/image12.png"/><Relationship Id="rId10" Type="http://schemas.openxmlformats.org/officeDocument/2006/relationships/image" Target="../media/image15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3.jp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7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0.png"/><Relationship Id="rId7" Type="http://schemas.openxmlformats.org/officeDocument/2006/relationships/image" Target="../media/image3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44.jpg"/><Relationship Id="rId5" Type="http://schemas.openxmlformats.org/officeDocument/2006/relationships/image" Target="../media/image32.png"/><Relationship Id="rId10" Type="http://schemas.openxmlformats.org/officeDocument/2006/relationships/image" Target="../media/image43.jpg"/><Relationship Id="rId4" Type="http://schemas.openxmlformats.org/officeDocument/2006/relationships/image" Target="../media/image31.png"/><Relationship Id="rId9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43.jpg"/><Relationship Id="rId5" Type="http://schemas.openxmlformats.org/officeDocument/2006/relationships/image" Target="../media/image32.png"/><Relationship Id="rId10" Type="http://schemas.openxmlformats.org/officeDocument/2006/relationships/image" Target="../media/image38.jpg"/><Relationship Id="rId4" Type="http://schemas.openxmlformats.org/officeDocument/2006/relationships/image" Target="../media/image31.png"/><Relationship Id="rId9" Type="http://schemas.openxmlformats.org/officeDocument/2006/relationships/image" Target="../media/image37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3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5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4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3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5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4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2" Type="http://schemas.openxmlformats.org/officeDocument/2006/relationships/image" Target="../media/image1.jpg"/><Relationship Id="rId16" Type="http://schemas.openxmlformats.org/officeDocument/2006/relationships/image" Target="../media/image45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4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3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2" Type="http://schemas.openxmlformats.org/officeDocument/2006/relationships/image" Target="../media/image1.jpg"/><Relationship Id="rId16" Type="http://schemas.openxmlformats.org/officeDocument/2006/relationships/image" Target="../media/image45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4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17" Type="http://schemas.openxmlformats.org/officeDocument/2006/relationships/image" Target="../media/image45.jpg"/><Relationship Id="rId2" Type="http://schemas.openxmlformats.org/officeDocument/2006/relationships/image" Target="../media/image1.jpg"/><Relationship Id="rId16" Type="http://schemas.openxmlformats.org/officeDocument/2006/relationships/image" Target="../media/image44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3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17" Type="http://schemas.openxmlformats.org/officeDocument/2006/relationships/image" Target="../media/image45.jpg"/><Relationship Id="rId2" Type="http://schemas.openxmlformats.org/officeDocument/2006/relationships/image" Target="../media/image1.jpg"/><Relationship Id="rId16" Type="http://schemas.openxmlformats.org/officeDocument/2006/relationships/image" Target="../media/image44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3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18" Type="http://schemas.openxmlformats.org/officeDocument/2006/relationships/image" Target="../media/image4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" Type="http://schemas.openxmlformats.org/officeDocument/2006/relationships/image" Target="../media/image1.jp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18" Type="http://schemas.openxmlformats.org/officeDocument/2006/relationships/image" Target="../media/image4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" Type="http://schemas.openxmlformats.org/officeDocument/2006/relationships/image" Target="../media/image1.jp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18" Type="http://schemas.openxmlformats.org/officeDocument/2006/relationships/image" Target="../media/image4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" Type="http://schemas.openxmlformats.org/officeDocument/2006/relationships/image" Target="../media/image1.jp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18" Type="http://schemas.openxmlformats.org/officeDocument/2006/relationships/image" Target="../media/image4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" Type="http://schemas.openxmlformats.org/officeDocument/2006/relationships/image" Target="../media/image1.jp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18" Type="http://schemas.openxmlformats.org/officeDocument/2006/relationships/image" Target="../media/image4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" Type="http://schemas.openxmlformats.org/officeDocument/2006/relationships/image" Target="../media/image1.jp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18" Type="http://schemas.openxmlformats.org/officeDocument/2006/relationships/image" Target="../media/image4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" Type="http://schemas.openxmlformats.org/officeDocument/2006/relationships/image" Target="../media/image1.jp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18" Type="http://schemas.openxmlformats.org/officeDocument/2006/relationships/image" Target="../media/image4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" Type="http://schemas.openxmlformats.org/officeDocument/2006/relationships/image" Target="../media/image1.jp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g"/><Relationship Id="rId18" Type="http://schemas.openxmlformats.org/officeDocument/2006/relationships/image" Target="../media/image43.jpg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17" Type="http://schemas.openxmlformats.org/officeDocument/2006/relationships/image" Target="../media/image42.jpg"/><Relationship Id="rId2" Type="http://schemas.microsoft.com/office/2007/relationships/media" Target="../media/media3.mp4"/><Relationship Id="rId16" Type="http://schemas.openxmlformats.org/officeDocument/2006/relationships/image" Target="../media/image41.jpg"/><Relationship Id="rId20" Type="http://schemas.openxmlformats.org/officeDocument/2006/relationships/image" Target="../media/image45.jpg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jpg"/><Relationship Id="rId10" Type="http://schemas.openxmlformats.org/officeDocument/2006/relationships/image" Target="../media/image35.png"/><Relationship Id="rId19" Type="http://schemas.openxmlformats.org/officeDocument/2006/relationships/image" Target="../media/image44.jpg"/><Relationship Id="rId4" Type="http://schemas.openxmlformats.org/officeDocument/2006/relationships/image" Target="../media/image1.jpg"/><Relationship Id="rId9" Type="http://schemas.openxmlformats.org/officeDocument/2006/relationships/image" Target="../media/image34.png"/><Relationship Id="rId14" Type="http://schemas.openxmlformats.org/officeDocument/2006/relationships/image" Target="../media/image3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8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g"/><Relationship Id="rId18" Type="http://schemas.openxmlformats.org/officeDocument/2006/relationships/image" Target="../media/image43.jpg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17" Type="http://schemas.openxmlformats.org/officeDocument/2006/relationships/image" Target="../media/image42.jpg"/><Relationship Id="rId2" Type="http://schemas.microsoft.com/office/2007/relationships/media" Target="../media/media3.mp4"/><Relationship Id="rId16" Type="http://schemas.openxmlformats.org/officeDocument/2006/relationships/image" Target="../media/image41.jpg"/><Relationship Id="rId20" Type="http://schemas.openxmlformats.org/officeDocument/2006/relationships/image" Target="../media/image45.jpg"/><Relationship Id="rId1" Type="http://schemas.openxmlformats.org/officeDocument/2006/relationships/video" Target="NULL" TargetMode="Externa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jpg"/><Relationship Id="rId10" Type="http://schemas.openxmlformats.org/officeDocument/2006/relationships/image" Target="../media/image35.png"/><Relationship Id="rId19" Type="http://schemas.openxmlformats.org/officeDocument/2006/relationships/image" Target="../media/image44.jpg"/><Relationship Id="rId4" Type="http://schemas.openxmlformats.org/officeDocument/2006/relationships/image" Target="../media/image1.jpg"/><Relationship Id="rId9" Type="http://schemas.openxmlformats.org/officeDocument/2006/relationships/image" Target="../media/image34.png"/><Relationship Id="rId14" Type="http://schemas.openxmlformats.org/officeDocument/2006/relationships/image" Target="../media/image39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8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4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4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4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4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4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4.jpg"/><Relationship Id="rId7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6ADA7-71A1-44A8-81BF-1B6CACFB7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MATLAB</a:t>
            </a:r>
            <a:b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 smtClean="0"/>
              <a:t>手写汉字识别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7C4633-7458-4F99-83F4-CB5107BC2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 smtClean="0"/>
              <a:t>                        —— </a:t>
            </a:r>
            <a:r>
              <a:rPr lang="zh-CN" altLang="en-US" dirty="0" smtClean="0"/>
              <a:t>徐震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10" y="1648271"/>
            <a:ext cx="744192" cy="66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6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FDC8BC1-74F3-4B45-BB02-4EEAC257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1017"/>
            <a:ext cx="10515600" cy="636340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谢谢大家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9412689-84A4-4618-8A56-056B7B0E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FF268F-D46F-4F74-ABB9-AB9E41B4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726E08-5B1B-4073-8EFE-19F6989BCC3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363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6ADA7-71A1-44A8-81BF-1B6CACFB7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MATLAB</a:t>
            </a:r>
            <a:b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dirty="0" smtClean="0"/>
              <a:t>手写汉字识别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7C4633-7458-4F99-83F4-CB5107BC2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 smtClean="0"/>
              <a:t>                        —— </a:t>
            </a:r>
            <a:r>
              <a:rPr lang="zh-CN" altLang="en-US" dirty="0" smtClean="0"/>
              <a:t>徐震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10" y="1648271"/>
            <a:ext cx="744192" cy="66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0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AE0B35-19FF-4775-9AF8-8F3C834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EF1FB9-B16B-4B0E-B1C6-ACB21972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69CDF-FD04-4EB7-AC03-E731F1A2BA5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25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532457-29F4-475F-B58C-80A91C83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/>
              <a:t>项目摘要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AE0B35-19FF-4775-9AF8-8F3C834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EF1FB9-B16B-4B0E-B1C6-ACB21972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69CDF-FD04-4EB7-AC03-E731F1A2BA5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569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532457-29F4-475F-B58C-80A91C83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/>
              <a:t>项目摘要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AE0B35-19FF-4775-9AF8-8F3C834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EF1FB9-B16B-4B0E-B1C6-ACB21972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69CDF-FD04-4EB7-AC03-E731F1A2BA5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1850" y="4773088"/>
            <a:ext cx="11085086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本项目通过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图像分块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（包括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扇形分块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和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矩形分块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以及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直方图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）</a:t>
            </a:r>
            <a:r>
              <a:rPr lang="en-US" altLang="en-US" sz="1700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的方法对手写汉字图像进行特征提取和相似度计算</a:t>
            </a:r>
            <a:r>
              <a:rPr lang="en-US" altLang="en-US" sz="1700" dirty="0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。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相似度采用开发者调整的</a:t>
            </a:r>
            <a:r>
              <a:rPr lang="en-US" altLang="en-US" sz="1700" b="1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巴氏距离</a:t>
            </a:r>
            <a:r>
              <a:rPr lang="en-US" altLang="en-US" sz="1700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计算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，并对不同分块方式得到的相似度进行整合</a:t>
            </a:r>
            <a:r>
              <a:rPr lang="en-US" altLang="en-US" sz="1700" dirty="0">
                <a:solidFill>
                  <a:schemeClr val="tx2"/>
                </a:solidFill>
                <a:latin typeface="Microsoft YaHei UI" panose="020B0503020204020204" pitchFamily="34" charset="-122"/>
              </a:rPr>
              <a:t>。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根据相似度确定被测图片属于哪个汉字，输出与该图片最相似的十张图片</a:t>
            </a:r>
            <a:r>
              <a:rPr lang="en-US" altLang="en-US" sz="1700" dirty="0">
                <a:solidFill>
                  <a:schemeClr val="tx2"/>
                </a:solidFill>
                <a:latin typeface="Microsoft YaHei U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685757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E8417-3B40-4421-8C0C-E812952C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2A3B48-F759-4672-8055-89A9EC0D221E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578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C665F-537D-4B74-92F8-96ED8012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556" y="404017"/>
            <a:ext cx="1560878" cy="577457"/>
          </a:xfrm>
        </p:spPr>
        <p:txBody>
          <a:bodyPr rtlCol="0"/>
          <a:lstStyle/>
          <a:p>
            <a:pPr rtl="0"/>
            <a:r>
              <a:rPr lang="zh-CN" altLang="en-US" dirty="0" smtClean="0"/>
              <a:t>目录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E8417-3B40-4421-8C0C-E812952C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2A3B48-F759-4672-8055-89A9EC0D221E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356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utoUpdateAnimBg="0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C665F-537D-4B74-92F8-96ED8012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556" y="404017"/>
            <a:ext cx="1560878" cy="577457"/>
          </a:xfrm>
        </p:spPr>
        <p:txBody>
          <a:bodyPr rtlCol="0"/>
          <a:lstStyle/>
          <a:p>
            <a:pPr rtl="0"/>
            <a:r>
              <a:rPr lang="zh-CN" altLang="en-US" dirty="0" smtClean="0"/>
              <a:t>目录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E192BF-F3A7-4D6F-9228-FC825EC1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E8417-3B40-4421-8C0C-E812952C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2A3B48-F759-4672-8055-89A9EC0D221E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941953" y="4030120"/>
            <a:ext cx="4775666" cy="263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r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4. </a:t>
            </a:r>
            <a:r>
              <a:rPr lang="en-US" altLang="en-US" sz="17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单张图片特征比较</a:t>
            </a:r>
            <a:endParaRPr lang="en-US" altLang="en-US" sz="17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/>
              <a:t>4.1 </a:t>
            </a:r>
            <a:r>
              <a:rPr lang="en-US" altLang="en-US" sz="1400" b="1" dirty="0" err="1" smtClean="0"/>
              <a:t>向量相似度的比较方法</a:t>
            </a:r>
            <a:endParaRPr lang="en-US" altLang="en-US" sz="1400" b="1" dirty="0"/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/>
              <a:t>4.2 </a:t>
            </a:r>
            <a:r>
              <a:rPr lang="en-US" altLang="en-US" sz="1400" b="1" dirty="0" err="1"/>
              <a:t>总体相似度的获得（</a:t>
            </a:r>
            <a:r>
              <a:rPr lang="en-US" altLang="en-US" sz="1400" b="1" dirty="0" err="1" smtClean="0"/>
              <a:t>三种特征相似度的整合</a:t>
            </a:r>
            <a:r>
              <a:rPr lang="en-US" altLang="en-US" sz="1400" b="1" dirty="0" smtClean="0"/>
              <a:t>）</a:t>
            </a:r>
            <a:endParaRPr lang="en-US" altLang="en-US" sz="1400" b="1" dirty="0"/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4.3 </a:t>
            </a:r>
            <a:r>
              <a:rPr lang="en-US" altLang="en-US" sz="1400" dirty="0" err="1"/>
              <a:t>更高效的前k个最大值提取方法（O</a:t>
            </a:r>
            <a:r>
              <a:rPr lang="en-US" altLang="en-US" sz="1400" dirty="0"/>
              <a:t>(n)）</a:t>
            </a: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4.4 </a:t>
            </a:r>
            <a:r>
              <a:rPr lang="en-US" altLang="en-US" sz="1400" dirty="0" err="1"/>
              <a:t>复制以及重命名图片（文件操作</a:t>
            </a:r>
            <a:r>
              <a:rPr lang="en-US" altLang="en-US" sz="1400" dirty="0"/>
              <a:t>）</a:t>
            </a:r>
          </a:p>
          <a:p>
            <a:pPr marR="0" lvl="0" algn="r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5. </a:t>
            </a:r>
            <a:r>
              <a:rPr lang="en-US" altLang="en-US" sz="17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多张图片特征比较</a:t>
            </a:r>
            <a:endParaRPr lang="en-US" altLang="en-US" sz="17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5.1 </a:t>
            </a:r>
            <a:r>
              <a:rPr lang="en-US" altLang="en-US" sz="1400" dirty="0" err="1"/>
              <a:t>遍历（文件夹操作、递归</a:t>
            </a:r>
            <a:r>
              <a:rPr lang="en-US" altLang="en-US" sz="1400" dirty="0"/>
              <a:t>）</a:t>
            </a: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5.2 </a:t>
            </a:r>
            <a:r>
              <a:rPr lang="en-US" altLang="en-US" sz="1400" dirty="0" err="1"/>
              <a:t>总体类别的获得（十个最相似图片信息整合</a:t>
            </a:r>
            <a:r>
              <a:rPr lang="en-US" altLang="en-US" sz="1400" dirty="0"/>
              <a:t>）</a:t>
            </a:r>
          </a:p>
          <a:p>
            <a:pPr algn="r" fontAlgn="base">
              <a:lnSpc>
                <a:spcPct val="95000"/>
              </a:lnSpc>
              <a:spcAft>
                <a:spcPct val="0"/>
              </a:spcAft>
            </a:pPr>
            <a:endParaRPr lang="en-US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120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 build="p" autoUpdateAnimBg="0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C665F-537D-4B74-92F8-96ED8012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556" y="404017"/>
            <a:ext cx="1560878" cy="577457"/>
          </a:xfrm>
        </p:spPr>
        <p:txBody>
          <a:bodyPr rtlCol="0"/>
          <a:lstStyle/>
          <a:p>
            <a:pPr rtl="0"/>
            <a:r>
              <a:rPr lang="zh-CN" altLang="en-US" dirty="0" smtClean="0"/>
              <a:t>目录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E192BF-F3A7-4D6F-9228-FC825EC1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E8417-3B40-4421-8C0C-E812952C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2A3B48-F759-4672-8055-89A9EC0D221E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sz="quarter" idx="4"/>
          </p:nvPr>
        </p:nvSpPr>
        <p:spPr bwMode="auto">
          <a:xfrm>
            <a:off x="378412" y="503770"/>
            <a:ext cx="3339376" cy="35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1. </a:t>
            </a:r>
            <a:r>
              <a:rPr lang="en-US" altLang="en-US" sz="17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预处理</a:t>
            </a:r>
            <a:endParaRPr lang="en-US" altLang="en-US" sz="17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1.1 </a:t>
            </a:r>
            <a:r>
              <a:rPr lang="en-US" altLang="en-US" sz="1400" b="1" dirty="0" err="1" smtClean="0"/>
              <a:t>二值化</a:t>
            </a:r>
            <a:endParaRPr lang="en-US" altLang="en-US" sz="1400" b="1" dirty="0" smtClean="0"/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1.2 </a:t>
            </a:r>
            <a:r>
              <a:rPr lang="en-US" altLang="en-US" sz="1400" b="1" dirty="0" err="1" smtClean="0"/>
              <a:t>缩放</a:t>
            </a:r>
            <a:endParaRPr lang="en-US" altLang="en-US" sz="1400" b="1" dirty="0" smtClean="0"/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1.3 </a:t>
            </a:r>
            <a:r>
              <a:rPr lang="en-US" altLang="en-US" sz="1400" b="1" dirty="0" err="1" smtClean="0"/>
              <a:t>重心查找</a:t>
            </a:r>
            <a:endParaRPr lang="en-US" altLang="en-US" sz="1400" b="1" dirty="0" smtClean="0"/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1.4 </a:t>
            </a:r>
            <a:r>
              <a:rPr lang="en-US" altLang="en-US" sz="1400" b="1" dirty="0" err="1" smtClean="0"/>
              <a:t>图片平移</a:t>
            </a:r>
            <a:endParaRPr lang="en-US" altLang="en-US" sz="1400" b="1" dirty="0" smtClean="0"/>
          </a:p>
          <a:p>
            <a:pPr marR="0" lvl="0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  <a:r>
              <a:rPr lang="en-US" altLang="en-US" sz="17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特征提取</a:t>
            </a:r>
            <a:endParaRPr lang="en-US" altLang="en-US" sz="17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2.1 </a:t>
            </a:r>
            <a:r>
              <a:rPr lang="en-US" altLang="en-US" sz="1400" b="1" dirty="0" err="1"/>
              <a:t>矩形拆分特征（直角坐标</a:t>
            </a:r>
            <a:r>
              <a:rPr lang="en-US" altLang="en-US" sz="1400" b="1" dirty="0" smtClean="0"/>
              <a:t>）</a:t>
            </a: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2.2 </a:t>
            </a:r>
            <a:r>
              <a:rPr lang="en-US" altLang="en-US" sz="1400" b="1" dirty="0" err="1"/>
              <a:t>扇形拆分特征（极坐标</a:t>
            </a:r>
            <a:r>
              <a:rPr lang="en-US" altLang="en-US" sz="1400" b="1" dirty="0" smtClean="0"/>
              <a:t>）</a:t>
            </a: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2.3 </a:t>
            </a:r>
            <a:r>
              <a:rPr lang="en-US" altLang="en-US" sz="1400" b="1" dirty="0" err="1" smtClean="0"/>
              <a:t>直方图</a:t>
            </a:r>
            <a:endParaRPr lang="en-US" altLang="en-US" sz="1400" b="1" dirty="0" smtClean="0"/>
          </a:p>
          <a:p>
            <a:pPr marR="0" lvl="0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</a:t>
            </a: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  <a:r>
              <a:rPr lang="en-US" altLang="en-US" sz="17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数据库变量构建</a:t>
            </a:r>
            <a:endParaRPr lang="en-US" altLang="en-US" sz="17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 smtClean="0"/>
              <a:t>3.1 </a:t>
            </a:r>
            <a:r>
              <a:rPr lang="en-US" altLang="en-US" sz="1400" dirty="0" err="1"/>
              <a:t>遍历（文件夹操作、递归</a:t>
            </a:r>
            <a:r>
              <a:rPr lang="en-US" altLang="en-US" sz="1400" dirty="0" smtClean="0"/>
              <a:t>）</a:t>
            </a: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 smtClean="0"/>
              <a:t>3.2 </a:t>
            </a:r>
            <a:r>
              <a:rPr lang="en-US" altLang="en-US" sz="1400" dirty="0" err="1" smtClean="0"/>
              <a:t>信息整合与储存</a:t>
            </a:r>
            <a:endParaRPr lang="en-US" altLang="en-US" sz="1400" dirty="0" smtClean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941953" y="4030120"/>
            <a:ext cx="4775666" cy="263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r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4. </a:t>
            </a:r>
            <a:r>
              <a:rPr lang="en-US" altLang="en-US" sz="17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单张图片特征比较</a:t>
            </a:r>
            <a:endParaRPr lang="en-US" altLang="en-US" sz="17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/>
              <a:t>4.1 </a:t>
            </a:r>
            <a:r>
              <a:rPr lang="en-US" altLang="en-US" sz="1400" b="1" dirty="0" err="1" smtClean="0"/>
              <a:t>向量相似度的比较方法</a:t>
            </a:r>
            <a:endParaRPr lang="en-US" altLang="en-US" sz="1400" b="1" dirty="0"/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/>
              <a:t>4.2 </a:t>
            </a:r>
            <a:r>
              <a:rPr lang="en-US" altLang="en-US" sz="1400" b="1" dirty="0" err="1"/>
              <a:t>总体相似度的获得（</a:t>
            </a:r>
            <a:r>
              <a:rPr lang="en-US" altLang="en-US" sz="1400" b="1" dirty="0" err="1" smtClean="0"/>
              <a:t>三种特征相似度的整合</a:t>
            </a:r>
            <a:r>
              <a:rPr lang="en-US" altLang="en-US" sz="1400" b="1" dirty="0" smtClean="0"/>
              <a:t>）</a:t>
            </a:r>
            <a:endParaRPr lang="en-US" altLang="en-US" sz="1400" b="1" dirty="0"/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4.3 </a:t>
            </a:r>
            <a:r>
              <a:rPr lang="en-US" altLang="en-US" sz="1400" dirty="0" err="1"/>
              <a:t>更高效的前k个最大值提取方法（O</a:t>
            </a:r>
            <a:r>
              <a:rPr lang="en-US" altLang="en-US" sz="1400" dirty="0"/>
              <a:t>(n)）</a:t>
            </a: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4.4 </a:t>
            </a:r>
            <a:r>
              <a:rPr lang="en-US" altLang="en-US" sz="1400" dirty="0" err="1"/>
              <a:t>复制以及重命名图片（文件操作</a:t>
            </a:r>
            <a:r>
              <a:rPr lang="en-US" altLang="en-US" sz="1400" dirty="0"/>
              <a:t>）</a:t>
            </a:r>
          </a:p>
          <a:p>
            <a:pPr marR="0" lvl="0" algn="r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5. </a:t>
            </a:r>
            <a:r>
              <a:rPr lang="en-US" altLang="en-US" sz="17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多张图片特征比较</a:t>
            </a:r>
            <a:endParaRPr lang="en-US" altLang="en-US" sz="17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5.1 </a:t>
            </a:r>
            <a:r>
              <a:rPr lang="en-US" altLang="en-US" sz="1400" dirty="0" err="1"/>
              <a:t>遍历（文件夹操作、递归</a:t>
            </a:r>
            <a:r>
              <a:rPr lang="en-US" altLang="en-US" sz="1400" dirty="0"/>
              <a:t>）</a:t>
            </a: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5.2 </a:t>
            </a:r>
            <a:r>
              <a:rPr lang="en-US" altLang="en-US" sz="1400" dirty="0" err="1"/>
              <a:t>总体类别的获得（十个最相似图片信息整合</a:t>
            </a:r>
            <a:r>
              <a:rPr lang="en-US" altLang="en-US" sz="1400" dirty="0"/>
              <a:t>）</a:t>
            </a:r>
          </a:p>
          <a:p>
            <a:pPr algn="r" fontAlgn="base">
              <a:lnSpc>
                <a:spcPct val="95000"/>
              </a:lnSpc>
              <a:spcAft>
                <a:spcPct val="0"/>
              </a:spcAft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9517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2" grpId="0"/>
      <p:bldP spid="6" grpId="0"/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运行结果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3179910" cy="333242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很抱歉我太菜了我没有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5" name="图片占位符 44" descr="图像图标">
            <a:extLst>
              <a:ext uri="{FF2B5EF4-FFF2-40B4-BE49-F238E27FC236}">
                <a16:creationId xmlns:a16="http://schemas.microsoft.com/office/drawing/2014/main" id="{98B5F4CC-F13E-4336-9521-E63B69BED516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884" r="2884"/>
          <a:stretch>
            <a:fillRect/>
          </a:stretch>
        </p:blipFill>
        <p:spPr>
          <a:xfrm>
            <a:off x="6652628" y="3345764"/>
            <a:ext cx="479444" cy="356510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675084" y="3834956"/>
            <a:ext cx="2708198" cy="501985"/>
          </a:xfrm>
        </p:spPr>
        <p:txBody>
          <a:bodyPr rtlCol="0">
            <a:noAutofit/>
          </a:bodyPr>
          <a:lstStyle/>
          <a:p>
            <a:r>
              <a:rPr lang="zh-CN" altLang="en-US" dirty="0"/>
              <a:t>让我解释一下数据集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675085" y="4445282"/>
            <a:ext cx="2286000" cy="1402464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’train’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测试的数据集</a:t>
            </a:r>
            <a:r>
              <a:rPr lang="zh-CN" altLang="en-US" sz="1300" dirty="0" smtClean="0"/>
              <a:t>文件的文件夹，，</a:t>
            </a:r>
            <a:r>
              <a:rPr lang="zh-CN" altLang="en-US" sz="1300" dirty="0"/>
              <a:t>是从完整数据集删除四分之一图片得来</a:t>
            </a:r>
            <a:r>
              <a:rPr lang="zh-CN" altLang="en-US" sz="1300" dirty="0" smtClean="0"/>
              <a:t>的。</a:t>
            </a:r>
            <a:endParaRPr lang="en-US" altLang="zh-CN" sz="1300" dirty="0" smtClean="0"/>
          </a:p>
          <a:p>
            <a:r>
              <a:rPr lang="zh-CN" altLang="en-US" sz="1300" dirty="0"/>
              <a:t>我是</a:t>
            </a:r>
            <a:r>
              <a:rPr lang="zh-CN" altLang="en-US" sz="1300" dirty="0" smtClean="0"/>
              <a:t>用脚本删除，没有人工干预。</a:t>
            </a:r>
            <a:endParaRPr lang="zh-CN" altLang="en-US" sz="1300" dirty="0"/>
          </a:p>
        </p:txBody>
      </p:sp>
      <p:pic>
        <p:nvPicPr>
          <p:cNvPr id="47" name="图片占位符 46" descr="铅笔图标">
            <a:extLst>
              <a:ext uri="{FF2B5EF4-FFF2-40B4-BE49-F238E27FC236}">
                <a16:creationId xmlns:a16="http://schemas.microsoft.com/office/drawing/2014/main" id="{C52B1263-CAC0-4784-BE2F-625ED3018494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814" r="2814"/>
          <a:stretch>
            <a:fillRect/>
          </a:stretch>
        </p:blipFill>
        <p:spPr>
          <a:xfrm>
            <a:off x="9173427" y="3345764"/>
            <a:ext cx="479444" cy="356510"/>
          </a:xfr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2ABC038-A233-47DB-BEFD-F6D7371611F6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9196941" y="4002023"/>
            <a:ext cx="2886811" cy="33491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和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测试集都是啥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06C2CB1-F5EE-46DA-A614-0B0153DDBA4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45282"/>
            <a:ext cx="2286000" cy="1142011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’test’</a:t>
            </a:r>
            <a:r>
              <a:rPr lang="zh-CN" altLang="en-US" sz="1300" dirty="0"/>
              <a:t> 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测试的测试</a:t>
            </a:r>
            <a:r>
              <a:rPr lang="zh-CN" altLang="en-US" sz="1300" dirty="0" smtClean="0"/>
              <a:t>图片文件夹，</a:t>
            </a:r>
            <a:r>
              <a:rPr lang="zh-CN" altLang="en-US" sz="1300" dirty="0"/>
              <a:t>保留了上述删除的图片，删除上述</a:t>
            </a:r>
            <a:r>
              <a:rPr lang="en-US" altLang="zh-CN" sz="1300" dirty="0"/>
              <a:t>train</a:t>
            </a:r>
            <a:r>
              <a:rPr lang="zh-CN" altLang="en-US" sz="1300" dirty="0"/>
              <a:t>中的图片，由此两个数据集中没有重复</a:t>
            </a:r>
            <a:r>
              <a:rPr lang="zh-CN" altLang="en-US" sz="1300" dirty="0" smtClean="0"/>
              <a:t>图片。</a:t>
            </a:r>
            <a:endParaRPr lang="zh-CN" altLang="en-US" sz="13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D36BA-F1B3-4C4F-B407-FCE768D9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DBA5E0-A20F-4DE1-8E0A-09E048D9FC8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52"/>
          </p:nvPr>
        </p:nvSpPr>
        <p:spPr/>
      </p:sp>
      <p:pic>
        <p:nvPicPr>
          <p:cNvPr id="19" name="图片占位符 18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" b="292"/>
          <a:stretch/>
        </p:blipFill>
        <p:spPr>
          <a:xfrm>
            <a:off x="984626" y="2369129"/>
            <a:ext cx="4648200" cy="2851264"/>
          </a:xfrm>
        </p:spPr>
      </p:pic>
      <p:cxnSp>
        <p:nvCxnSpPr>
          <p:cNvPr id="50" name="直接箭头连接符 49"/>
          <p:cNvCxnSpPr/>
          <p:nvPr/>
        </p:nvCxnSpPr>
        <p:spPr>
          <a:xfrm>
            <a:off x="2477192" y="3474719"/>
            <a:ext cx="3973741" cy="26811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3" b="18653"/>
          <a:stretch/>
        </p:blipFill>
        <p:spPr>
          <a:xfrm>
            <a:off x="2283810" y="3607724"/>
            <a:ext cx="4124648" cy="253389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2485505" y="2842924"/>
            <a:ext cx="3957115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54480" y="2842952"/>
            <a:ext cx="922712" cy="6317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554480" y="3474719"/>
            <a:ext cx="695168" cy="266690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554480" y="2842924"/>
            <a:ext cx="729330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52"/>
          </p:nvPr>
        </p:nvSpPr>
        <p:spPr/>
      </p:sp>
    </p:spTree>
    <p:extLst>
      <p:ext uri="{BB962C8B-B14F-4D97-AF65-F5344CB8AC3E}">
        <p14:creationId xmlns:p14="http://schemas.microsoft.com/office/powerpoint/2010/main" val="14066923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532457-29F4-475F-B58C-80A91C83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/>
              <a:t>项目摘要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AE0B35-19FF-4775-9AF8-8F3C834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EF1FB9-B16B-4B0E-B1C6-ACB21972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269CDF-FD04-4EB7-AC03-E731F1A2BA5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1850" y="4773088"/>
            <a:ext cx="11085086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本项目通过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图像分块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（包括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扇形分块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和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矩形分块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以及</a:t>
            </a:r>
            <a:r>
              <a:rPr lang="en-US" altLang="en-US" sz="1700" b="1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直方图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）</a:t>
            </a:r>
            <a:r>
              <a:rPr lang="en-US" altLang="en-US" sz="1700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的方法对手写汉字图像进行特征提取和相似度计算</a:t>
            </a:r>
            <a:r>
              <a:rPr lang="en-US" altLang="en-US" sz="1700" dirty="0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。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相似度采用开发者调整的</a:t>
            </a:r>
            <a:r>
              <a:rPr lang="en-US" altLang="en-US" sz="1700" b="1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巴氏距离</a:t>
            </a:r>
            <a:r>
              <a:rPr lang="en-US" altLang="en-US" sz="1700" dirty="0" err="1" smtClean="0">
                <a:solidFill>
                  <a:schemeClr val="tx2"/>
                </a:solidFill>
                <a:latin typeface="Microsoft YaHei UI" panose="020B0503020204020204" pitchFamily="34" charset="-122"/>
              </a:rPr>
              <a:t>计算</a:t>
            </a: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，并对不同分块方式得到的相似度进行整合</a:t>
            </a:r>
            <a:r>
              <a:rPr lang="en-US" altLang="en-US" sz="1700" dirty="0">
                <a:solidFill>
                  <a:schemeClr val="tx2"/>
                </a:solidFill>
                <a:latin typeface="Microsoft YaHei UI" panose="020B0503020204020204" pitchFamily="34" charset="-122"/>
              </a:rPr>
              <a:t>。</a:t>
            </a:r>
          </a:p>
          <a:p>
            <a:pPr marR="0" lvl="0" eaLnBrk="1" fontAlgn="base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700" dirty="0" err="1">
                <a:solidFill>
                  <a:schemeClr val="tx2"/>
                </a:solidFill>
                <a:latin typeface="Microsoft YaHei UI" panose="020B0503020204020204" pitchFamily="34" charset="-122"/>
              </a:rPr>
              <a:t>根据相似度确定被测图片属于哪个汉字，输出与该图片最相似的十张图片</a:t>
            </a:r>
            <a:r>
              <a:rPr lang="en-US" altLang="en-US" sz="1700" dirty="0">
                <a:solidFill>
                  <a:schemeClr val="tx2"/>
                </a:solidFill>
                <a:latin typeface="Microsoft YaHei U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366974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运行结果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3179910" cy="333242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很抱歉我太菜了我没有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5" name="图片占位符 44" descr="图像图标">
            <a:extLst>
              <a:ext uri="{FF2B5EF4-FFF2-40B4-BE49-F238E27FC236}">
                <a16:creationId xmlns:a16="http://schemas.microsoft.com/office/drawing/2014/main" id="{98B5F4CC-F13E-4336-9521-E63B69BED516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884" r="2884"/>
          <a:stretch>
            <a:fillRect/>
          </a:stretch>
        </p:blipFill>
        <p:spPr>
          <a:xfrm>
            <a:off x="6652628" y="3345764"/>
            <a:ext cx="479444" cy="356510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675084" y="3834956"/>
            <a:ext cx="2708198" cy="501985"/>
          </a:xfrm>
        </p:spPr>
        <p:txBody>
          <a:bodyPr rtlCol="0">
            <a:noAutofit/>
          </a:bodyPr>
          <a:lstStyle/>
          <a:p>
            <a:r>
              <a:rPr lang="zh-CN" altLang="en-US" dirty="0"/>
              <a:t>让我解释一下数据集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675085" y="4445282"/>
            <a:ext cx="2286000" cy="1402464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’train’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测试的数据集</a:t>
            </a:r>
            <a:r>
              <a:rPr lang="zh-CN" altLang="en-US" sz="1300" dirty="0" smtClean="0"/>
              <a:t>文件的文件夹，，</a:t>
            </a:r>
            <a:r>
              <a:rPr lang="zh-CN" altLang="en-US" sz="1300" dirty="0"/>
              <a:t>是从完整数据集删除四分之一图片得来</a:t>
            </a:r>
            <a:r>
              <a:rPr lang="zh-CN" altLang="en-US" sz="1300" dirty="0" smtClean="0"/>
              <a:t>的。</a:t>
            </a:r>
            <a:endParaRPr lang="en-US" altLang="zh-CN" sz="1300" dirty="0" smtClean="0"/>
          </a:p>
          <a:p>
            <a:r>
              <a:rPr lang="zh-CN" altLang="en-US" sz="1300" dirty="0"/>
              <a:t>我是</a:t>
            </a:r>
            <a:r>
              <a:rPr lang="zh-CN" altLang="en-US" sz="1300" dirty="0" smtClean="0"/>
              <a:t>用脚本删除，没有人工干预。</a:t>
            </a:r>
            <a:endParaRPr lang="zh-CN" altLang="en-US" sz="1300" dirty="0"/>
          </a:p>
        </p:txBody>
      </p:sp>
      <p:pic>
        <p:nvPicPr>
          <p:cNvPr id="47" name="图片占位符 46" descr="铅笔图标">
            <a:extLst>
              <a:ext uri="{FF2B5EF4-FFF2-40B4-BE49-F238E27FC236}">
                <a16:creationId xmlns:a16="http://schemas.microsoft.com/office/drawing/2014/main" id="{C52B1263-CAC0-4784-BE2F-625ED3018494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814" r="2814"/>
          <a:stretch>
            <a:fillRect/>
          </a:stretch>
        </p:blipFill>
        <p:spPr>
          <a:xfrm>
            <a:off x="9173427" y="3345764"/>
            <a:ext cx="479444" cy="356510"/>
          </a:xfr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2ABC038-A233-47DB-BEFD-F6D7371611F6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9196941" y="4002023"/>
            <a:ext cx="2886811" cy="33491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和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测试集都是啥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06C2CB1-F5EE-46DA-A614-0B0153DDBA4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45282"/>
            <a:ext cx="2286000" cy="1142011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’test’</a:t>
            </a:r>
            <a:r>
              <a:rPr lang="zh-CN" altLang="en-US" sz="1300" dirty="0"/>
              <a:t> 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测试的测试</a:t>
            </a:r>
            <a:r>
              <a:rPr lang="zh-CN" altLang="en-US" sz="1300" dirty="0" smtClean="0"/>
              <a:t>图片文件夹，</a:t>
            </a:r>
            <a:r>
              <a:rPr lang="zh-CN" altLang="en-US" sz="1300" dirty="0"/>
              <a:t>保留了上述删除的图片，删除上述</a:t>
            </a:r>
            <a:r>
              <a:rPr lang="en-US" altLang="zh-CN" sz="1300" dirty="0"/>
              <a:t>train</a:t>
            </a:r>
            <a:r>
              <a:rPr lang="zh-CN" altLang="en-US" sz="1300" dirty="0"/>
              <a:t>中的图片，由此两个数据集中没有重复</a:t>
            </a:r>
            <a:r>
              <a:rPr lang="zh-CN" altLang="en-US" sz="1300" dirty="0" smtClean="0"/>
              <a:t>图片。</a:t>
            </a:r>
            <a:endParaRPr lang="zh-CN" altLang="en-US" sz="13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D36BA-F1B3-4C4F-B407-FCE768D9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DBA5E0-A20F-4DE1-8E0A-09E048D9FC8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52"/>
          </p:nvPr>
        </p:nvSpPr>
        <p:spPr/>
      </p:sp>
      <p:pic>
        <p:nvPicPr>
          <p:cNvPr id="19" name="图片占位符 18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" b="292"/>
          <a:stretch/>
        </p:blipFill>
        <p:spPr>
          <a:xfrm>
            <a:off x="984626" y="2369129"/>
            <a:ext cx="4648200" cy="2851264"/>
          </a:xfrm>
        </p:spPr>
      </p:pic>
      <p:cxnSp>
        <p:nvCxnSpPr>
          <p:cNvPr id="50" name="直接箭头连接符 49"/>
          <p:cNvCxnSpPr/>
          <p:nvPr/>
        </p:nvCxnSpPr>
        <p:spPr>
          <a:xfrm>
            <a:off x="2477192" y="3474719"/>
            <a:ext cx="3973741" cy="26811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3" b="18653"/>
          <a:stretch/>
        </p:blipFill>
        <p:spPr>
          <a:xfrm>
            <a:off x="2283810" y="3607724"/>
            <a:ext cx="4124648" cy="253389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2485505" y="2842924"/>
            <a:ext cx="3957115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54480" y="2842952"/>
            <a:ext cx="922712" cy="6317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554480" y="3474719"/>
            <a:ext cx="695168" cy="266690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554480" y="2842924"/>
            <a:ext cx="729330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 53"/>
          <p:cNvSpPr/>
          <p:nvPr/>
        </p:nvSpPr>
        <p:spPr>
          <a:xfrm>
            <a:off x="1059201" y="1338349"/>
            <a:ext cx="3570988" cy="1837113"/>
          </a:xfrm>
          <a:custGeom>
            <a:avLst/>
            <a:gdLst>
              <a:gd name="connsiteX0" fmla="*/ 237584 w 3570988"/>
              <a:gd name="connsiteY0" fmla="*/ 1837113 h 1837113"/>
              <a:gd name="connsiteX1" fmla="*/ 245897 w 3570988"/>
              <a:gd name="connsiteY1" fmla="*/ 673331 h 1837113"/>
              <a:gd name="connsiteX2" fmla="*/ 2772966 w 3570988"/>
              <a:gd name="connsiteY2" fmla="*/ 490451 h 1837113"/>
              <a:gd name="connsiteX3" fmla="*/ 3570988 w 3570988"/>
              <a:gd name="connsiteY3" fmla="*/ 0 h 1837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988" h="1837113">
                <a:moveTo>
                  <a:pt x="237584" y="1837113"/>
                </a:moveTo>
                <a:cubicBezTo>
                  <a:pt x="30458" y="1367444"/>
                  <a:pt x="-176667" y="897775"/>
                  <a:pt x="245897" y="673331"/>
                </a:cubicBezTo>
                <a:cubicBezTo>
                  <a:pt x="668461" y="448887"/>
                  <a:pt x="2218784" y="602673"/>
                  <a:pt x="2772966" y="490451"/>
                </a:cubicBezTo>
                <a:cubicBezTo>
                  <a:pt x="3327148" y="378229"/>
                  <a:pt x="3375639" y="151014"/>
                  <a:pt x="3570988" y="0"/>
                </a:cubicBezTo>
              </a:path>
            </a:pathLst>
          </a:cu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52"/>
          </p:nvPr>
        </p:nvSpPr>
        <p:spPr/>
      </p:sp>
    </p:spTree>
    <p:extLst>
      <p:ext uri="{BB962C8B-B14F-4D97-AF65-F5344CB8AC3E}">
        <p14:creationId xmlns:p14="http://schemas.microsoft.com/office/powerpoint/2010/main" val="12658360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运行结果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3179910" cy="333242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很抱歉我太菜了我没有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5" name="图片占位符 44" descr="图像图标">
            <a:extLst>
              <a:ext uri="{FF2B5EF4-FFF2-40B4-BE49-F238E27FC236}">
                <a16:creationId xmlns:a16="http://schemas.microsoft.com/office/drawing/2014/main" id="{98B5F4CC-F13E-4336-9521-E63B69BED516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884" r="2884"/>
          <a:stretch>
            <a:fillRect/>
          </a:stretch>
        </p:blipFill>
        <p:spPr>
          <a:xfrm>
            <a:off x="6652628" y="3345764"/>
            <a:ext cx="479444" cy="356510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675084" y="3834956"/>
            <a:ext cx="2708198" cy="501985"/>
          </a:xfrm>
        </p:spPr>
        <p:txBody>
          <a:bodyPr rtlCol="0">
            <a:noAutofit/>
          </a:bodyPr>
          <a:lstStyle/>
          <a:p>
            <a:r>
              <a:rPr lang="zh-CN" altLang="en-US" dirty="0"/>
              <a:t>让我解释一下数据集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675085" y="4445282"/>
            <a:ext cx="2286000" cy="1402464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’train’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测试的数据集</a:t>
            </a:r>
            <a:r>
              <a:rPr lang="zh-CN" altLang="en-US" sz="1300" dirty="0" smtClean="0"/>
              <a:t>文件的文件夹，，</a:t>
            </a:r>
            <a:r>
              <a:rPr lang="zh-CN" altLang="en-US" sz="1300" dirty="0"/>
              <a:t>是从完整数据集删除四分之一图片得来</a:t>
            </a:r>
            <a:r>
              <a:rPr lang="zh-CN" altLang="en-US" sz="1300" dirty="0" smtClean="0"/>
              <a:t>的。</a:t>
            </a:r>
            <a:endParaRPr lang="en-US" altLang="zh-CN" sz="1300" dirty="0" smtClean="0"/>
          </a:p>
          <a:p>
            <a:r>
              <a:rPr lang="zh-CN" altLang="en-US" sz="1300" dirty="0"/>
              <a:t>我是</a:t>
            </a:r>
            <a:r>
              <a:rPr lang="zh-CN" altLang="en-US" sz="1300" dirty="0" smtClean="0"/>
              <a:t>用脚本删除，没有人工干预。</a:t>
            </a:r>
            <a:endParaRPr lang="zh-CN" altLang="en-US" sz="1300" dirty="0"/>
          </a:p>
        </p:txBody>
      </p:sp>
      <p:pic>
        <p:nvPicPr>
          <p:cNvPr id="47" name="图片占位符 46" descr="铅笔图标">
            <a:extLst>
              <a:ext uri="{FF2B5EF4-FFF2-40B4-BE49-F238E27FC236}">
                <a16:creationId xmlns:a16="http://schemas.microsoft.com/office/drawing/2014/main" id="{C52B1263-CAC0-4784-BE2F-625ED3018494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814" r="2814"/>
          <a:stretch>
            <a:fillRect/>
          </a:stretch>
        </p:blipFill>
        <p:spPr>
          <a:xfrm>
            <a:off x="9173427" y="3345764"/>
            <a:ext cx="479444" cy="356510"/>
          </a:xfr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2ABC038-A233-47DB-BEFD-F6D7371611F6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9196941" y="4002023"/>
            <a:ext cx="2886811" cy="33491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和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测试集都是啥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06C2CB1-F5EE-46DA-A614-0B0153DDBA4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45282"/>
            <a:ext cx="2286000" cy="1142011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’test’</a:t>
            </a:r>
            <a:r>
              <a:rPr lang="zh-CN" altLang="en-US" sz="1300" dirty="0"/>
              <a:t> 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测试的测试</a:t>
            </a:r>
            <a:r>
              <a:rPr lang="zh-CN" altLang="en-US" sz="1300" dirty="0" smtClean="0"/>
              <a:t>图片文件夹，</a:t>
            </a:r>
            <a:r>
              <a:rPr lang="zh-CN" altLang="en-US" sz="1300" dirty="0"/>
              <a:t>保留了上述删除的图片，删除上述</a:t>
            </a:r>
            <a:r>
              <a:rPr lang="en-US" altLang="zh-CN" sz="1300" dirty="0"/>
              <a:t>train</a:t>
            </a:r>
            <a:r>
              <a:rPr lang="zh-CN" altLang="en-US" sz="1300" dirty="0"/>
              <a:t>中的图片，由此两个数据集中没有重复</a:t>
            </a:r>
            <a:r>
              <a:rPr lang="zh-CN" altLang="en-US" sz="1300" dirty="0" smtClean="0"/>
              <a:t>图片。</a:t>
            </a:r>
            <a:endParaRPr lang="zh-CN" altLang="en-US" sz="13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D36BA-F1B3-4C4F-B407-FCE768D9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DBA5E0-A20F-4DE1-8E0A-09E048D9FC8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52"/>
          </p:nvPr>
        </p:nvSpPr>
        <p:spPr/>
      </p:sp>
      <p:pic>
        <p:nvPicPr>
          <p:cNvPr id="19" name="图片占位符 18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" b="292"/>
          <a:stretch/>
        </p:blipFill>
        <p:spPr>
          <a:xfrm>
            <a:off x="984626" y="2369129"/>
            <a:ext cx="4648200" cy="2851264"/>
          </a:xfrm>
        </p:spPr>
      </p:pic>
      <p:cxnSp>
        <p:nvCxnSpPr>
          <p:cNvPr id="50" name="直接箭头连接符 49"/>
          <p:cNvCxnSpPr/>
          <p:nvPr/>
        </p:nvCxnSpPr>
        <p:spPr>
          <a:xfrm>
            <a:off x="2477192" y="3474719"/>
            <a:ext cx="3973741" cy="26811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3" b="18653"/>
          <a:stretch/>
        </p:blipFill>
        <p:spPr>
          <a:xfrm>
            <a:off x="2283810" y="3607724"/>
            <a:ext cx="4124648" cy="253389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2485505" y="2842924"/>
            <a:ext cx="3957115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54480" y="2842952"/>
            <a:ext cx="922712" cy="6317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554480" y="3474719"/>
            <a:ext cx="695168" cy="266690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554480" y="2842924"/>
            <a:ext cx="729330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 53"/>
          <p:cNvSpPr/>
          <p:nvPr/>
        </p:nvSpPr>
        <p:spPr>
          <a:xfrm>
            <a:off x="1059201" y="1338349"/>
            <a:ext cx="3570988" cy="1837113"/>
          </a:xfrm>
          <a:custGeom>
            <a:avLst/>
            <a:gdLst>
              <a:gd name="connsiteX0" fmla="*/ 237584 w 3570988"/>
              <a:gd name="connsiteY0" fmla="*/ 1837113 h 1837113"/>
              <a:gd name="connsiteX1" fmla="*/ 245897 w 3570988"/>
              <a:gd name="connsiteY1" fmla="*/ 673331 h 1837113"/>
              <a:gd name="connsiteX2" fmla="*/ 2772966 w 3570988"/>
              <a:gd name="connsiteY2" fmla="*/ 490451 h 1837113"/>
              <a:gd name="connsiteX3" fmla="*/ 3570988 w 3570988"/>
              <a:gd name="connsiteY3" fmla="*/ 0 h 1837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988" h="1837113">
                <a:moveTo>
                  <a:pt x="237584" y="1837113"/>
                </a:moveTo>
                <a:cubicBezTo>
                  <a:pt x="30458" y="1367444"/>
                  <a:pt x="-176667" y="897775"/>
                  <a:pt x="245897" y="673331"/>
                </a:cubicBezTo>
                <a:cubicBezTo>
                  <a:pt x="668461" y="448887"/>
                  <a:pt x="2218784" y="602673"/>
                  <a:pt x="2772966" y="490451"/>
                </a:cubicBezTo>
                <a:cubicBezTo>
                  <a:pt x="3327148" y="378229"/>
                  <a:pt x="3375639" y="151014"/>
                  <a:pt x="3570988" y="0"/>
                </a:cubicBezTo>
              </a:path>
            </a:pathLst>
          </a:cu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8" r="15672" b="18028"/>
          <a:stretch/>
        </p:blipFill>
        <p:spPr>
          <a:xfrm>
            <a:off x="4630189" y="121932"/>
            <a:ext cx="1681045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41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运行结果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3179910" cy="333242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很抱歉我太菜了我没有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5" name="图片占位符 44" descr="图像图标">
            <a:extLst>
              <a:ext uri="{FF2B5EF4-FFF2-40B4-BE49-F238E27FC236}">
                <a16:creationId xmlns:a16="http://schemas.microsoft.com/office/drawing/2014/main" id="{98B5F4CC-F13E-4336-9521-E63B69BED516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884" r="2884"/>
          <a:stretch>
            <a:fillRect/>
          </a:stretch>
        </p:blipFill>
        <p:spPr>
          <a:xfrm>
            <a:off x="6652628" y="3345764"/>
            <a:ext cx="479444" cy="356510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675084" y="3834956"/>
            <a:ext cx="2708198" cy="501985"/>
          </a:xfrm>
        </p:spPr>
        <p:txBody>
          <a:bodyPr rtlCol="0">
            <a:noAutofit/>
          </a:bodyPr>
          <a:lstStyle/>
          <a:p>
            <a:r>
              <a:rPr lang="zh-CN" altLang="en-US" dirty="0"/>
              <a:t>让我解释一下数据集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675085" y="4445282"/>
            <a:ext cx="2286000" cy="1402464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’train’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测试的数据集</a:t>
            </a:r>
            <a:r>
              <a:rPr lang="zh-CN" altLang="en-US" sz="1300" dirty="0" smtClean="0"/>
              <a:t>文件的文件夹，，</a:t>
            </a:r>
            <a:r>
              <a:rPr lang="zh-CN" altLang="en-US" sz="1300" dirty="0"/>
              <a:t>是从完整数据集删除四分之一图片得来</a:t>
            </a:r>
            <a:r>
              <a:rPr lang="zh-CN" altLang="en-US" sz="1300" dirty="0" smtClean="0"/>
              <a:t>的。</a:t>
            </a:r>
            <a:endParaRPr lang="en-US" altLang="zh-CN" sz="1300" dirty="0" smtClean="0"/>
          </a:p>
          <a:p>
            <a:r>
              <a:rPr lang="zh-CN" altLang="en-US" sz="1300" dirty="0"/>
              <a:t>我是</a:t>
            </a:r>
            <a:r>
              <a:rPr lang="zh-CN" altLang="en-US" sz="1300" dirty="0" smtClean="0"/>
              <a:t>用脚本删除，没有人工干预。</a:t>
            </a:r>
            <a:endParaRPr lang="zh-CN" altLang="en-US" sz="1300" dirty="0"/>
          </a:p>
        </p:txBody>
      </p:sp>
      <p:pic>
        <p:nvPicPr>
          <p:cNvPr id="47" name="图片占位符 46" descr="铅笔图标">
            <a:extLst>
              <a:ext uri="{FF2B5EF4-FFF2-40B4-BE49-F238E27FC236}">
                <a16:creationId xmlns:a16="http://schemas.microsoft.com/office/drawing/2014/main" id="{C52B1263-CAC0-4784-BE2F-625ED3018494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814" r="2814"/>
          <a:stretch>
            <a:fillRect/>
          </a:stretch>
        </p:blipFill>
        <p:spPr>
          <a:xfrm>
            <a:off x="9173427" y="3345764"/>
            <a:ext cx="479444" cy="356510"/>
          </a:xfr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2ABC038-A233-47DB-BEFD-F6D7371611F6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9196941" y="4002023"/>
            <a:ext cx="2886811" cy="33491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和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测试集都是啥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06C2CB1-F5EE-46DA-A614-0B0153DDBA4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45282"/>
            <a:ext cx="2286000" cy="1142011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’test’</a:t>
            </a:r>
            <a:r>
              <a:rPr lang="zh-CN" altLang="en-US" sz="1300" dirty="0"/>
              <a:t> 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测试的测试</a:t>
            </a:r>
            <a:r>
              <a:rPr lang="zh-CN" altLang="en-US" sz="1300" dirty="0" smtClean="0"/>
              <a:t>图片文件夹，</a:t>
            </a:r>
            <a:r>
              <a:rPr lang="zh-CN" altLang="en-US" sz="1300" dirty="0"/>
              <a:t>保留了上述删除的图片，删除上述</a:t>
            </a:r>
            <a:r>
              <a:rPr lang="en-US" altLang="zh-CN" sz="1300" dirty="0"/>
              <a:t>train</a:t>
            </a:r>
            <a:r>
              <a:rPr lang="zh-CN" altLang="en-US" sz="1300" dirty="0"/>
              <a:t>中的图片，由此两个数据集中没有重复</a:t>
            </a:r>
            <a:r>
              <a:rPr lang="zh-CN" altLang="en-US" sz="1300" dirty="0" smtClean="0"/>
              <a:t>图片。</a:t>
            </a:r>
            <a:endParaRPr lang="zh-CN" altLang="en-US" sz="13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D36BA-F1B3-4C4F-B407-FCE768D9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DBA5E0-A20F-4DE1-8E0A-09E048D9FC8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52"/>
          </p:nvPr>
        </p:nvSpPr>
        <p:spPr/>
      </p:sp>
      <p:pic>
        <p:nvPicPr>
          <p:cNvPr id="19" name="图片占位符 18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" b="292"/>
          <a:stretch/>
        </p:blipFill>
        <p:spPr>
          <a:xfrm>
            <a:off x="984626" y="2369129"/>
            <a:ext cx="4648200" cy="2851264"/>
          </a:xfrm>
        </p:spPr>
      </p:pic>
      <p:cxnSp>
        <p:nvCxnSpPr>
          <p:cNvPr id="50" name="直接箭头连接符 49"/>
          <p:cNvCxnSpPr/>
          <p:nvPr/>
        </p:nvCxnSpPr>
        <p:spPr>
          <a:xfrm>
            <a:off x="2477192" y="3474719"/>
            <a:ext cx="3973741" cy="26811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3" b="18653"/>
          <a:stretch/>
        </p:blipFill>
        <p:spPr>
          <a:xfrm>
            <a:off x="2283810" y="3607724"/>
            <a:ext cx="4124648" cy="253389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2485505" y="2842924"/>
            <a:ext cx="3957115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54480" y="2842952"/>
            <a:ext cx="922712" cy="6317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554480" y="3474719"/>
            <a:ext cx="695168" cy="266690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554480" y="2842924"/>
            <a:ext cx="729330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 53"/>
          <p:cNvSpPr/>
          <p:nvPr/>
        </p:nvSpPr>
        <p:spPr>
          <a:xfrm>
            <a:off x="1059201" y="1338349"/>
            <a:ext cx="3570988" cy="1837113"/>
          </a:xfrm>
          <a:custGeom>
            <a:avLst/>
            <a:gdLst>
              <a:gd name="connsiteX0" fmla="*/ 237584 w 3570988"/>
              <a:gd name="connsiteY0" fmla="*/ 1837113 h 1837113"/>
              <a:gd name="connsiteX1" fmla="*/ 245897 w 3570988"/>
              <a:gd name="connsiteY1" fmla="*/ 673331 h 1837113"/>
              <a:gd name="connsiteX2" fmla="*/ 2772966 w 3570988"/>
              <a:gd name="connsiteY2" fmla="*/ 490451 h 1837113"/>
              <a:gd name="connsiteX3" fmla="*/ 3570988 w 3570988"/>
              <a:gd name="connsiteY3" fmla="*/ 0 h 1837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988" h="1837113">
                <a:moveTo>
                  <a:pt x="237584" y="1837113"/>
                </a:moveTo>
                <a:cubicBezTo>
                  <a:pt x="30458" y="1367444"/>
                  <a:pt x="-176667" y="897775"/>
                  <a:pt x="245897" y="673331"/>
                </a:cubicBezTo>
                <a:cubicBezTo>
                  <a:pt x="668461" y="448887"/>
                  <a:pt x="2218784" y="602673"/>
                  <a:pt x="2772966" y="490451"/>
                </a:cubicBezTo>
                <a:cubicBezTo>
                  <a:pt x="3327148" y="378229"/>
                  <a:pt x="3375639" y="151014"/>
                  <a:pt x="3570988" y="0"/>
                </a:cubicBezTo>
              </a:path>
            </a:pathLst>
          </a:cu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8" r="15672" b="18028"/>
          <a:stretch/>
        </p:blipFill>
        <p:spPr>
          <a:xfrm>
            <a:off x="4630189" y="121932"/>
            <a:ext cx="1681045" cy="1911927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56" idx="3"/>
          </p:cNvCxnSpPr>
          <p:nvPr/>
        </p:nvCxnSpPr>
        <p:spPr>
          <a:xfrm flipV="1">
            <a:off x="6311234" y="1077895"/>
            <a:ext cx="1585512" cy="1"/>
          </a:xfrm>
          <a:prstGeom prst="straightConnector1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5313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运行结果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3179910" cy="333242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很抱歉我太菜了我没有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5" name="图片占位符 44" descr="图像图标">
            <a:extLst>
              <a:ext uri="{FF2B5EF4-FFF2-40B4-BE49-F238E27FC236}">
                <a16:creationId xmlns:a16="http://schemas.microsoft.com/office/drawing/2014/main" id="{98B5F4CC-F13E-4336-9521-E63B69BED516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884" r="2884"/>
          <a:stretch>
            <a:fillRect/>
          </a:stretch>
        </p:blipFill>
        <p:spPr>
          <a:xfrm>
            <a:off x="6652628" y="3345764"/>
            <a:ext cx="479444" cy="356510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675084" y="3834956"/>
            <a:ext cx="2708198" cy="501985"/>
          </a:xfrm>
        </p:spPr>
        <p:txBody>
          <a:bodyPr rtlCol="0">
            <a:noAutofit/>
          </a:bodyPr>
          <a:lstStyle/>
          <a:p>
            <a:r>
              <a:rPr lang="zh-CN" altLang="en-US" dirty="0"/>
              <a:t>让我解释一下数据集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675085" y="4445282"/>
            <a:ext cx="2286000" cy="1402464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’train’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测试的数据集</a:t>
            </a:r>
            <a:r>
              <a:rPr lang="zh-CN" altLang="en-US" sz="1300" dirty="0" smtClean="0"/>
              <a:t>文件的文件夹，，</a:t>
            </a:r>
            <a:r>
              <a:rPr lang="zh-CN" altLang="en-US" sz="1300" dirty="0"/>
              <a:t>是从完整数据集删除四分之一图片得来</a:t>
            </a:r>
            <a:r>
              <a:rPr lang="zh-CN" altLang="en-US" sz="1300" dirty="0" smtClean="0"/>
              <a:t>的。</a:t>
            </a:r>
            <a:endParaRPr lang="en-US" altLang="zh-CN" sz="1300" dirty="0" smtClean="0"/>
          </a:p>
          <a:p>
            <a:r>
              <a:rPr lang="zh-CN" altLang="en-US" sz="1300" dirty="0"/>
              <a:t>我是</a:t>
            </a:r>
            <a:r>
              <a:rPr lang="zh-CN" altLang="en-US" sz="1300" dirty="0" smtClean="0"/>
              <a:t>用脚本删除，没有人工干预。</a:t>
            </a:r>
            <a:endParaRPr lang="zh-CN" altLang="en-US" sz="1300" dirty="0"/>
          </a:p>
        </p:txBody>
      </p:sp>
      <p:pic>
        <p:nvPicPr>
          <p:cNvPr id="47" name="图片占位符 46" descr="铅笔图标">
            <a:extLst>
              <a:ext uri="{FF2B5EF4-FFF2-40B4-BE49-F238E27FC236}">
                <a16:creationId xmlns:a16="http://schemas.microsoft.com/office/drawing/2014/main" id="{C52B1263-CAC0-4784-BE2F-625ED3018494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814" r="2814"/>
          <a:stretch>
            <a:fillRect/>
          </a:stretch>
        </p:blipFill>
        <p:spPr>
          <a:xfrm>
            <a:off x="9173427" y="3345764"/>
            <a:ext cx="479444" cy="356510"/>
          </a:xfr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2ABC038-A233-47DB-BEFD-F6D7371611F6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9196941" y="4002023"/>
            <a:ext cx="2886811" cy="33491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和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测试集都是啥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06C2CB1-F5EE-46DA-A614-0B0153DDBA4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45282"/>
            <a:ext cx="2286000" cy="1142011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’test’</a:t>
            </a:r>
            <a:r>
              <a:rPr lang="zh-CN" altLang="en-US" sz="1300" dirty="0"/>
              <a:t> 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测试的测试</a:t>
            </a:r>
            <a:r>
              <a:rPr lang="zh-CN" altLang="en-US" sz="1300" dirty="0" smtClean="0"/>
              <a:t>图片文件夹，</a:t>
            </a:r>
            <a:r>
              <a:rPr lang="zh-CN" altLang="en-US" sz="1300" dirty="0"/>
              <a:t>保留了上述删除的图片，删除上述</a:t>
            </a:r>
            <a:r>
              <a:rPr lang="en-US" altLang="zh-CN" sz="1300" dirty="0"/>
              <a:t>train</a:t>
            </a:r>
            <a:r>
              <a:rPr lang="zh-CN" altLang="en-US" sz="1300" dirty="0"/>
              <a:t>中的图片，由此两个数据集中没有重复</a:t>
            </a:r>
            <a:r>
              <a:rPr lang="zh-CN" altLang="en-US" sz="1300" dirty="0" smtClean="0"/>
              <a:t>图片。</a:t>
            </a:r>
            <a:endParaRPr lang="zh-CN" altLang="en-US" sz="13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D36BA-F1B3-4C4F-B407-FCE768D9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DBA5E0-A20F-4DE1-8E0A-09E048D9FC8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52"/>
          </p:nvPr>
        </p:nvSpPr>
        <p:spPr/>
      </p:sp>
      <p:pic>
        <p:nvPicPr>
          <p:cNvPr id="19" name="图片占位符 18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" b="292"/>
          <a:stretch/>
        </p:blipFill>
        <p:spPr>
          <a:xfrm>
            <a:off x="984626" y="2369129"/>
            <a:ext cx="4648200" cy="2851264"/>
          </a:xfrm>
        </p:spPr>
      </p:pic>
      <p:cxnSp>
        <p:nvCxnSpPr>
          <p:cNvPr id="50" name="直接箭头连接符 49"/>
          <p:cNvCxnSpPr/>
          <p:nvPr/>
        </p:nvCxnSpPr>
        <p:spPr>
          <a:xfrm>
            <a:off x="2477192" y="3474719"/>
            <a:ext cx="3973741" cy="26811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3" b="18653"/>
          <a:stretch/>
        </p:blipFill>
        <p:spPr>
          <a:xfrm>
            <a:off x="2283810" y="3607724"/>
            <a:ext cx="4124648" cy="253389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2485505" y="2842924"/>
            <a:ext cx="3957115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54480" y="2842952"/>
            <a:ext cx="922712" cy="6317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554480" y="3474719"/>
            <a:ext cx="695168" cy="266690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554480" y="2842924"/>
            <a:ext cx="729330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 53"/>
          <p:cNvSpPr/>
          <p:nvPr/>
        </p:nvSpPr>
        <p:spPr>
          <a:xfrm>
            <a:off x="1059201" y="1338349"/>
            <a:ext cx="3570988" cy="1837113"/>
          </a:xfrm>
          <a:custGeom>
            <a:avLst/>
            <a:gdLst>
              <a:gd name="connsiteX0" fmla="*/ 237584 w 3570988"/>
              <a:gd name="connsiteY0" fmla="*/ 1837113 h 1837113"/>
              <a:gd name="connsiteX1" fmla="*/ 245897 w 3570988"/>
              <a:gd name="connsiteY1" fmla="*/ 673331 h 1837113"/>
              <a:gd name="connsiteX2" fmla="*/ 2772966 w 3570988"/>
              <a:gd name="connsiteY2" fmla="*/ 490451 h 1837113"/>
              <a:gd name="connsiteX3" fmla="*/ 3570988 w 3570988"/>
              <a:gd name="connsiteY3" fmla="*/ 0 h 1837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988" h="1837113">
                <a:moveTo>
                  <a:pt x="237584" y="1837113"/>
                </a:moveTo>
                <a:cubicBezTo>
                  <a:pt x="30458" y="1367444"/>
                  <a:pt x="-176667" y="897775"/>
                  <a:pt x="245897" y="673331"/>
                </a:cubicBezTo>
                <a:cubicBezTo>
                  <a:pt x="668461" y="448887"/>
                  <a:pt x="2218784" y="602673"/>
                  <a:pt x="2772966" y="490451"/>
                </a:cubicBezTo>
                <a:cubicBezTo>
                  <a:pt x="3327148" y="378229"/>
                  <a:pt x="3375639" y="151014"/>
                  <a:pt x="3570988" y="0"/>
                </a:cubicBezTo>
              </a:path>
            </a:pathLst>
          </a:cu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8" r="15672" b="18028"/>
          <a:stretch/>
        </p:blipFill>
        <p:spPr>
          <a:xfrm>
            <a:off x="4630189" y="121932"/>
            <a:ext cx="1681045" cy="1911927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56" idx="3"/>
          </p:cNvCxnSpPr>
          <p:nvPr/>
        </p:nvCxnSpPr>
        <p:spPr>
          <a:xfrm flipV="1">
            <a:off x="6311234" y="1077895"/>
            <a:ext cx="1585512" cy="1"/>
          </a:xfrm>
          <a:prstGeom prst="straightConnector1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6281E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40" end="2292.3333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161112"/>
            <a:ext cx="12192000" cy="636607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985515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378"/>
          <a:stretch/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运行结果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3179910" cy="333242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很抱歉我太菜了我没有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D36BA-F1B3-4C4F-B407-FCE768D9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DBA5E0-A20F-4DE1-8E0A-09E048D9FC8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2477192" y="3474719"/>
            <a:ext cx="3965428" cy="240474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19"/>
          <p:cNvPicPr>
            <a:picLocks noGrp="1" noChangeAspect="1"/>
          </p:cNvPicPr>
          <p:nvPr>
            <p:ph type="pic" sz="quarter" idx="5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10" y="3869884"/>
            <a:ext cx="4124648" cy="200957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2485505" y="2842924"/>
            <a:ext cx="3957115" cy="102696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54480" y="2842952"/>
            <a:ext cx="922712" cy="6317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554480" y="3474719"/>
            <a:ext cx="686855" cy="23910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554480" y="2842924"/>
            <a:ext cx="729330" cy="102696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占位符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785617" y="3144268"/>
            <a:ext cx="2708198" cy="501985"/>
          </a:xfrm>
        </p:spPr>
        <p:txBody>
          <a:bodyPr rtlCol="0">
            <a:noAutofit/>
          </a:bodyPr>
          <a:lstStyle/>
          <a:p>
            <a:r>
              <a:rPr lang="zh-CN" altLang="en-US" dirty="0" smtClean="0"/>
              <a:t>单张图片的处理</a:t>
            </a:r>
            <a:endParaRPr lang="zh-CN" altLang="en-US" dirty="0"/>
          </a:p>
        </p:txBody>
      </p:sp>
      <p:sp>
        <p:nvSpPr>
          <p:cNvPr id="43" name="文本占位符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785617" y="3906336"/>
            <a:ext cx="4317812" cy="2092138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本函数接收工作目录下的某张图片的文件名（包含拓展名）。请直接输入文件名例如</a:t>
            </a:r>
            <a:r>
              <a:rPr lang="en-US" altLang="zh-CN" dirty="0"/>
              <a:t>`00.gif`</a:t>
            </a:r>
            <a:r>
              <a:rPr lang="zh-CN" altLang="en-US" dirty="0"/>
              <a:t>，不要输入</a:t>
            </a:r>
            <a:r>
              <a:rPr lang="en-US" altLang="zh-CN" dirty="0"/>
              <a:t>`.\00.gif`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本函数没有返回值，在工作目录下创建以文件名称（无拓展名）为名的目录，将该图片复制进该目录，并从数据库（</a:t>
            </a:r>
            <a:r>
              <a:rPr lang="en-US" altLang="zh-CN" dirty="0"/>
              <a:t>`backup`</a:t>
            </a:r>
            <a:r>
              <a:rPr lang="zh-CN" altLang="en-US" dirty="0"/>
              <a:t>）中复制相似度前十的图片到该目录下，数据库中的图片名称以相似度开头。</a:t>
            </a:r>
          </a:p>
        </p:txBody>
      </p:sp>
    </p:spTree>
    <p:extLst>
      <p:ext uri="{BB962C8B-B14F-4D97-AF65-F5344CB8AC3E}">
        <p14:creationId xmlns:p14="http://schemas.microsoft.com/office/powerpoint/2010/main" val="27892154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378"/>
          <a:stretch/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运行结果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3179910" cy="333242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很抱歉我太菜了我没有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D36BA-F1B3-4C4F-B407-FCE768D9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DBA5E0-A20F-4DE1-8E0A-09E048D9FC8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2477192" y="3474719"/>
            <a:ext cx="3965428" cy="240474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19"/>
          <p:cNvPicPr>
            <a:picLocks noGrp="1" noChangeAspect="1"/>
          </p:cNvPicPr>
          <p:nvPr>
            <p:ph type="pic" sz="quarter" idx="5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10" y="3869884"/>
            <a:ext cx="4124648" cy="200957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2485505" y="2842924"/>
            <a:ext cx="3957115" cy="102696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54480" y="2842952"/>
            <a:ext cx="922712" cy="6317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554480" y="3474719"/>
            <a:ext cx="686855" cy="23910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554480" y="2842924"/>
            <a:ext cx="729330" cy="102696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占位符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785617" y="3144268"/>
            <a:ext cx="2708198" cy="501985"/>
          </a:xfrm>
        </p:spPr>
        <p:txBody>
          <a:bodyPr rtlCol="0">
            <a:noAutofit/>
          </a:bodyPr>
          <a:lstStyle/>
          <a:p>
            <a:r>
              <a:rPr lang="zh-CN" altLang="en-US" dirty="0" smtClean="0"/>
              <a:t>单张图片的处理</a:t>
            </a:r>
            <a:endParaRPr lang="zh-CN" altLang="en-US" dirty="0"/>
          </a:p>
        </p:txBody>
      </p:sp>
      <p:sp>
        <p:nvSpPr>
          <p:cNvPr id="43" name="文本占位符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785617" y="3906336"/>
            <a:ext cx="4317812" cy="2092138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本函数接收工作目录下的某张图片的文件名（包含拓展名）。请直接输入文件名例如</a:t>
            </a:r>
            <a:r>
              <a:rPr lang="en-US" altLang="zh-CN" dirty="0"/>
              <a:t>`00.gif`</a:t>
            </a:r>
            <a:r>
              <a:rPr lang="zh-CN" altLang="en-US" dirty="0"/>
              <a:t>，不要输入</a:t>
            </a:r>
            <a:r>
              <a:rPr lang="en-US" altLang="zh-CN" dirty="0"/>
              <a:t>`.\00.gif`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本函数没有返回值，在工作目录下创建以文件名称（无拓展名）为名的目录，将该图片复制进该目录，并从数据库（</a:t>
            </a:r>
            <a:r>
              <a:rPr lang="en-US" altLang="zh-CN" dirty="0"/>
              <a:t>`backup`</a:t>
            </a:r>
            <a:r>
              <a:rPr lang="zh-CN" altLang="en-US" dirty="0"/>
              <a:t>）中复制相似度前十的图片到该目录下，数据库中的图片名称以相似度开头。</a:t>
            </a:r>
          </a:p>
        </p:txBody>
      </p:sp>
      <p:pic>
        <p:nvPicPr>
          <p:cNvPr id="31" name="5ACC68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47.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017" y="261535"/>
            <a:ext cx="12001500" cy="626745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312914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36000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9" fill="hold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3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9" fill="hold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26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2441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27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4396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28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9122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29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0351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C665F-537D-4B74-92F8-96ED8012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556" y="404017"/>
            <a:ext cx="1560878" cy="577457"/>
          </a:xfrm>
        </p:spPr>
        <p:txBody>
          <a:bodyPr rtlCol="0"/>
          <a:lstStyle/>
          <a:p>
            <a:pPr rtl="0"/>
            <a:r>
              <a:rPr lang="zh-CN" altLang="en-US" dirty="0" smtClean="0"/>
              <a:t>目录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BE192BF-F3A7-4D6F-9228-FC825EC1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E8417-3B40-4421-8C0C-E812952C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2A3B48-F759-4672-8055-89A9EC0D221E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sz="quarter" idx="4"/>
          </p:nvPr>
        </p:nvSpPr>
        <p:spPr bwMode="auto">
          <a:xfrm>
            <a:off x="378412" y="503770"/>
            <a:ext cx="3339376" cy="352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1. </a:t>
            </a:r>
            <a:r>
              <a:rPr lang="en-US" altLang="en-US" sz="17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预处理</a:t>
            </a:r>
            <a:endParaRPr lang="en-US" altLang="en-US" sz="17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1.1 </a:t>
            </a:r>
            <a:r>
              <a:rPr lang="en-US" altLang="en-US" sz="1400" b="1" dirty="0" err="1" smtClean="0"/>
              <a:t>二值化</a:t>
            </a:r>
            <a:endParaRPr lang="en-US" altLang="en-US" sz="1400" b="1" dirty="0" smtClean="0"/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1.2 </a:t>
            </a:r>
            <a:r>
              <a:rPr lang="en-US" altLang="en-US" sz="1400" b="1" dirty="0" err="1" smtClean="0"/>
              <a:t>缩放</a:t>
            </a:r>
            <a:endParaRPr lang="en-US" altLang="en-US" sz="1400" b="1" dirty="0" smtClean="0"/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1.3 </a:t>
            </a:r>
            <a:r>
              <a:rPr lang="en-US" altLang="en-US" sz="1400" b="1" dirty="0" err="1" smtClean="0"/>
              <a:t>重心查找</a:t>
            </a:r>
            <a:endParaRPr lang="en-US" altLang="en-US" sz="1400" b="1" dirty="0" smtClean="0"/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1.4 </a:t>
            </a:r>
            <a:r>
              <a:rPr lang="en-US" altLang="en-US" sz="1400" b="1" dirty="0" err="1" smtClean="0"/>
              <a:t>图片平移</a:t>
            </a:r>
            <a:endParaRPr lang="en-US" altLang="en-US" sz="1400" b="1" dirty="0" smtClean="0"/>
          </a:p>
          <a:p>
            <a:pPr marR="0" lvl="0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2</a:t>
            </a: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  <a:r>
              <a:rPr lang="en-US" altLang="en-US" sz="17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特征提取</a:t>
            </a:r>
            <a:endParaRPr lang="en-US" altLang="en-US" sz="17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2.1 </a:t>
            </a:r>
            <a:r>
              <a:rPr lang="en-US" altLang="en-US" sz="1400" b="1" dirty="0" err="1"/>
              <a:t>矩形拆分特征（直角坐标</a:t>
            </a:r>
            <a:r>
              <a:rPr lang="en-US" altLang="en-US" sz="1400" b="1" dirty="0" smtClean="0"/>
              <a:t>）</a:t>
            </a: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2.2 </a:t>
            </a:r>
            <a:r>
              <a:rPr lang="en-US" altLang="en-US" sz="1400" b="1" dirty="0" err="1"/>
              <a:t>扇形拆分特征（极坐标</a:t>
            </a:r>
            <a:r>
              <a:rPr lang="en-US" altLang="en-US" sz="1400" b="1" dirty="0" smtClean="0"/>
              <a:t>）</a:t>
            </a: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 smtClean="0"/>
              <a:t>2.3 </a:t>
            </a:r>
            <a:r>
              <a:rPr lang="en-US" altLang="en-US" sz="1400" b="1" dirty="0" err="1" smtClean="0"/>
              <a:t>直方图</a:t>
            </a:r>
            <a:endParaRPr lang="en-US" altLang="en-US" sz="1400" b="1" dirty="0" smtClean="0"/>
          </a:p>
          <a:p>
            <a:pPr marR="0" lvl="0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</a:t>
            </a: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 </a:t>
            </a:r>
            <a:r>
              <a:rPr lang="en-US" altLang="en-US" sz="1700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数据库变量构建</a:t>
            </a:r>
            <a:endParaRPr lang="en-US" altLang="en-US" sz="1700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 smtClean="0"/>
              <a:t>3.1 </a:t>
            </a:r>
            <a:r>
              <a:rPr lang="en-US" altLang="en-US" sz="1400" dirty="0" err="1"/>
              <a:t>遍历（文件夹操作、递归</a:t>
            </a:r>
            <a:r>
              <a:rPr lang="en-US" altLang="en-US" sz="1400" dirty="0" smtClean="0"/>
              <a:t>）</a:t>
            </a:r>
          </a:p>
          <a:p>
            <a:pPr lvl="1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 smtClean="0"/>
              <a:t>3.2 </a:t>
            </a:r>
            <a:r>
              <a:rPr lang="en-US" altLang="en-US" sz="1400" dirty="0" err="1" smtClean="0"/>
              <a:t>信息整合与储存</a:t>
            </a:r>
            <a:endParaRPr lang="en-US" altLang="en-US" sz="1400" dirty="0" smtClean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941953" y="4030120"/>
            <a:ext cx="4775666" cy="263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r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4. </a:t>
            </a:r>
            <a:r>
              <a:rPr lang="en-US" altLang="en-US" sz="17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单张图片特征比较</a:t>
            </a:r>
            <a:endParaRPr lang="en-US" altLang="en-US" sz="17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/>
              <a:t>4.1 </a:t>
            </a:r>
            <a:r>
              <a:rPr lang="en-US" altLang="en-US" sz="1400" b="1" dirty="0" err="1" smtClean="0"/>
              <a:t>向量相似度的比较方法</a:t>
            </a:r>
            <a:endParaRPr lang="en-US" altLang="en-US" sz="1400" b="1" dirty="0"/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b="1" dirty="0"/>
              <a:t>4.2 </a:t>
            </a:r>
            <a:r>
              <a:rPr lang="en-US" altLang="en-US" sz="1400" b="1" dirty="0" err="1"/>
              <a:t>总体相似度的获得（</a:t>
            </a:r>
            <a:r>
              <a:rPr lang="en-US" altLang="en-US" sz="1400" b="1" dirty="0" err="1" smtClean="0"/>
              <a:t>三种特征相似度的整合</a:t>
            </a:r>
            <a:r>
              <a:rPr lang="en-US" altLang="en-US" sz="1400" b="1" dirty="0" smtClean="0"/>
              <a:t>）</a:t>
            </a:r>
            <a:endParaRPr lang="en-US" altLang="en-US" sz="1400" b="1" dirty="0"/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4.3 </a:t>
            </a:r>
            <a:r>
              <a:rPr lang="en-US" altLang="en-US" sz="1400" dirty="0" err="1"/>
              <a:t>更高效的前k个最大值提取方法（O</a:t>
            </a:r>
            <a:r>
              <a:rPr lang="en-US" altLang="en-US" sz="1400" dirty="0"/>
              <a:t>(n)）</a:t>
            </a: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4.4 </a:t>
            </a:r>
            <a:r>
              <a:rPr lang="en-US" altLang="en-US" sz="1400" dirty="0" err="1"/>
              <a:t>复制以及重命名图片（文件操作</a:t>
            </a:r>
            <a:r>
              <a:rPr lang="en-US" altLang="en-US" sz="1400" dirty="0"/>
              <a:t>）</a:t>
            </a:r>
          </a:p>
          <a:p>
            <a:pPr marR="0" lvl="0" algn="r" fontAlgn="base">
              <a:lnSpc>
                <a:spcPct val="95000"/>
              </a:lnSpc>
              <a:spcAft>
                <a:spcPct val="0"/>
              </a:spcAft>
              <a:buSzTx/>
              <a:tabLst/>
            </a:pPr>
            <a:r>
              <a:rPr lang="en-US" altLang="en-US" sz="17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5. </a:t>
            </a:r>
            <a:r>
              <a:rPr lang="en-US" altLang="en-US" sz="17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多张图片特征比较</a:t>
            </a:r>
            <a:endParaRPr lang="en-US" altLang="en-US" sz="17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5.1 </a:t>
            </a:r>
            <a:r>
              <a:rPr lang="en-US" altLang="en-US" sz="1400" dirty="0" err="1"/>
              <a:t>遍历（文件夹操作、递归</a:t>
            </a:r>
            <a:r>
              <a:rPr lang="en-US" altLang="en-US" sz="1400" dirty="0"/>
              <a:t>）</a:t>
            </a:r>
          </a:p>
          <a:p>
            <a:pPr lvl="1" algn="r" fontAlgn="base">
              <a:lnSpc>
                <a:spcPct val="95000"/>
              </a:lnSpc>
              <a:spcAft>
                <a:spcPct val="0"/>
              </a:spcAft>
            </a:pPr>
            <a:r>
              <a:rPr lang="en-US" altLang="en-US" sz="1400" dirty="0"/>
              <a:t>5.2 </a:t>
            </a:r>
            <a:r>
              <a:rPr lang="en-US" altLang="en-US" sz="1400" dirty="0" err="1"/>
              <a:t>总体类别的获得（十个最相似图片信息整合</a:t>
            </a:r>
            <a:r>
              <a:rPr lang="en-US" altLang="en-US" sz="1400" dirty="0"/>
              <a:t>）</a:t>
            </a:r>
          </a:p>
          <a:p>
            <a:pPr algn="r" fontAlgn="base">
              <a:lnSpc>
                <a:spcPct val="95000"/>
              </a:lnSpc>
              <a:spcAft>
                <a:spcPct val="0"/>
              </a:spcAft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712604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30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472600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349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31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472600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23" y="2482883"/>
            <a:ext cx="1968700" cy="19687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87" y="2472600"/>
            <a:ext cx="1998832" cy="199883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813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32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472600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23" y="2482883"/>
            <a:ext cx="1968700" cy="19687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87" y="2472600"/>
            <a:ext cx="1998832" cy="199883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0779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33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472600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23" y="2482883"/>
            <a:ext cx="1968700" cy="19687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87" y="2472600"/>
            <a:ext cx="1998832" cy="199883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77" y="3242598"/>
            <a:ext cx="1157819" cy="115781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3987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34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472600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23" y="2482883"/>
            <a:ext cx="1968700" cy="19687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87" y="2472600"/>
            <a:ext cx="1998832" cy="199883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77" y="3242598"/>
            <a:ext cx="1157819" cy="115781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6" y="3667648"/>
            <a:ext cx="707151" cy="70715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3627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35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472600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23" y="2482883"/>
            <a:ext cx="1968700" cy="19687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87" y="2472600"/>
            <a:ext cx="1998832" cy="199883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77" y="3242598"/>
            <a:ext cx="1157819" cy="115781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6" y="3667648"/>
            <a:ext cx="707151" cy="70715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6053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36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472600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23" y="2482883"/>
            <a:ext cx="1968700" cy="19687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87" y="2472600"/>
            <a:ext cx="1998832" cy="199883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77" y="3242598"/>
            <a:ext cx="1157819" cy="115781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6" y="3667648"/>
            <a:ext cx="707151" cy="70715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19009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37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472600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23" y="2482883"/>
            <a:ext cx="1968700" cy="19687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87" y="2472600"/>
            <a:ext cx="1998832" cy="199883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77" y="3242598"/>
            <a:ext cx="1157819" cy="115781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25" y="463878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6" y="3667648"/>
            <a:ext cx="707151" cy="70715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203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38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472600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23" y="2482883"/>
            <a:ext cx="1968700" cy="19687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87" y="2472600"/>
            <a:ext cx="1998832" cy="199883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77" y="3242598"/>
            <a:ext cx="1157819" cy="115781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25" y="463878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6" y="3667648"/>
            <a:ext cx="707151" cy="70715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9038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39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8625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运行结果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3179910" cy="333242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很抱歉我太菜了我没有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5" name="图片占位符 44" descr="图像图标">
            <a:extLst>
              <a:ext uri="{FF2B5EF4-FFF2-40B4-BE49-F238E27FC236}">
                <a16:creationId xmlns:a16="http://schemas.microsoft.com/office/drawing/2014/main" id="{98B5F4CC-F13E-4336-9521-E63B69BED516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884" r="2884"/>
          <a:stretch>
            <a:fillRect/>
          </a:stretch>
        </p:blipFill>
        <p:spPr>
          <a:xfrm>
            <a:off x="6652628" y="3345764"/>
            <a:ext cx="479444" cy="356510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675084" y="3834956"/>
            <a:ext cx="2708198" cy="501985"/>
          </a:xfrm>
        </p:spPr>
        <p:txBody>
          <a:bodyPr rtlCol="0">
            <a:noAutofit/>
          </a:bodyPr>
          <a:lstStyle/>
          <a:p>
            <a:r>
              <a:rPr lang="zh-CN" altLang="en-US" dirty="0"/>
              <a:t>让我解释一下数据集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675085" y="4445282"/>
            <a:ext cx="2286000" cy="1402464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’train’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测试的数据集</a:t>
            </a:r>
            <a:r>
              <a:rPr lang="zh-CN" altLang="en-US" sz="1300" dirty="0" smtClean="0"/>
              <a:t>文件的文件夹，，</a:t>
            </a:r>
            <a:r>
              <a:rPr lang="zh-CN" altLang="en-US" sz="1300" dirty="0"/>
              <a:t>是从完整数据集删除四分之一图片得来</a:t>
            </a:r>
            <a:r>
              <a:rPr lang="zh-CN" altLang="en-US" sz="1300" dirty="0" smtClean="0"/>
              <a:t>的。</a:t>
            </a:r>
            <a:endParaRPr lang="en-US" altLang="zh-CN" sz="1300" dirty="0" smtClean="0"/>
          </a:p>
          <a:p>
            <a:r>
              <a:rPr lang="zh-CN" altLang="en-US" sz="1300" dirty="0"/>
              <a:t>我是</a:t>
            </a:r>
            <a:r>
              <a:rPr lang="zh-CN" altLang="en-US" sz="1300" dirty="0" smtClean="0"/>
              <a:t>用脚本删除，没有人工干预。</a:t>
            </a:r>
            <a:endParaRPr lang="zh-CN" altLang="en-US" sz="1300" dirty="0"/>
          </a:p>
        </p:txBody>
      </p:sp>
      <p:pic>
        <p:nvPicPr>
          <p:cNvPr id="47" name="图片占位符 46" descr="铅笔图标">
            <a:extLst>
              <a:ext uri="{FF2B5EF4-FFF2-40B4-BE49-F238E27FC236}">
                <a16:creationId xmlns:a16="http://schemas.microsoft.com/office/drawing/2014/main" id="{C52B1263-CAC0-4784-BE2F-625ED3018494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814" r="2814"/>
          <a:stretch>
            <a:fillRect/>
          </a:stretch>
        </p:blipFill>
        <p:spPr>
          <a:xfrm>
            <a:off x="9173427" y="3345764"/>
            <a:ext cx="479444" cy="356510"/>
          </a:xfr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2ABC038-A233-47DB-BEFD-F6D7371611F6}"/>
              </a:ext>
            </a:extLst>
          </p:cNvPr>
          <p:cNvSpPr>
            <a:spLocks noGrp="1"/>
          </p:cNvSpPr>
          <p:nvPr>
            <p:ph type="body" idx="45"/>
          </p:nvPr>
        </p:nvSpPr>
        <p:spPr>
          <a:xfrm>
            <a:off x="9196941" y="4002023"/>
            <a:ext cx="2886811" cy="334918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和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测试集都是啥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06C2CB1-F5EE-46DA-A614-0B0153DDBA4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45282"/>
            <a:ext cx="2286000" cy="1142011"/>
          </a:xfrm>
        </p:spPr>
        <p:txBody>
          <a:bodyPr rtlCol="0">
            <a:normAutofit/>
          </a:bodyPr>
          <a:lstStyle/>
          <a:p>
            <a:r>
              <a:rPr lang="zh-CN" altLang="en-US" sz="1300" dirty="0" smtClean="0"/>
              <a:t>所谓的</a:t>
            </a:r>
            <a:r>
              <a:rPr lang="en-US" altLang="zh-CN" sz="1300" dirty="0" smtClean="0"/>
              <a:t>’test’</a:t>
            </a:r>
            <a:r>
              <a:rPr lang="zh-CN" altLang="en-US" sz="1300" dirty="0"/>
              <a:t> </a:t>
            </a:r>
            <a:r>
              <a:rPr lang="zh-CN" altLang="en-US" sz="1300" dirty="0" smtClean="0"/>
              <a:t>是用于</a:t>
            </a:r>
            <a:r>
              <a:rPr lang="zh-CN" altLang="en-US" sz="1300" dirty="0"/>
              <a:t>测试的测试</a:t>
            </a:r>
            <a:r>
              <a:rPr lang="zh-CN" altLang="en-US" sz="1300" dirty="0" smtClean="0"/>
              <a:t>图片文件夹，</a:t>
            </a:r>
            <a:r>
              <a:rPr lang="zh-CN" altLang="en-US" sz="1300" dirty="0"/>
              <a:t>保留了上述删除的图片，删除上述</a:t>
            </a:r>
            <a:r>
              <a:rPr lang="en-US" altLang="zh-CN" sz="1300" dirty="0"/>
              <a:t>train</a:t>
            </a:r>
            <a:r>
              <a:rPr lang="zh-CN" altLang="en-US" sz="1300" dirty="0"/>
              <a:t>中的图片，由此两个数据集中没有重复</a:t>
            </a:r>
            <a:r>
              <a:rPr lang="zh-CN" altLang="en-US" sz="1300" dirty="0" smtClean="0"/>
              <a:t>图片。</a:t>
            </a:r>
            <a:endParaRPr lang="zh-CN" altLang="en-US" sz="13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D36BA-F1B3-4C4F-B407-FCE768D9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DBA5E0-A20F-4DE1-8E0A-09E048D9FC8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52"/>
          </p:nvPr>
        </p:nvSpPr>
        <p:spPr/>
      </p:sp>
      <p:pic>
        <p:nvPicPr>
          <p:cNvPr id="19" name="图片占位符 18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4" b="292"/>
          <a:stretch/>
        </p:blipFill>
        <p:spPr>
          <a:xfrm>
            <a:off x="984626" y="2369129"/>
            <a:ext cx="4648200" cy="2851264"/>
          </a:xfrm>
        </p:spPr>
      </p:pic>
      <p:cxnSp>
        <p:nvCxnSpPr>
          <p:cNvPr id="50" name="直接箭头连接符 49"/>
          <p:cNvCxnSpPr/>
          <p:nvPr/>
        </p:nvCxnSpPr>
        <p:spPr>
          <a:xfrm>
            <a:off x="2477192" y="3474719"/>
            <a:ext cx="3973741" cy="268113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3" b="18653"/>
          <a:stretch/>
        </p:blipFill>
        <p:spPr>
          <a:xfrm>
            <a:off x="2283810" y="3607724"/>
            <a:ext cx="4124648" cy="253389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2485505" y="2842924"/>
            <a:ext cx="3957115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54480" y="2842952"/>
            <a:ext cx="922712" cy="6317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554480" y="3474719"/>
            <a:ext cx="695168" cy="266690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554480" y="2842924"/>
            <a:ext cx="729330" cy="76480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 53"/>
          <p:cNvSpPr/>
          <p:nvPr/>
        </p:nvSpPr>
        <p:spPr>
          <a:xfrm>
            <a:off x="1059201" y="1338349"/>
            <a:ext cx="3570988" cy="1837113"/>
          </a:xfrm>
          <a:custGeom>
            <a:avLst/>
            <a:gdLst>
              <a:gd name="connsiteX0" fmla="*/ 237584 w 3570988"/>
              <a:gd name="connsiteY0" fmla="*/ 1837113 h 1837113"/>
              <a:gd name="connsiteX1" fmla="*/ 245897 w 3570988"/>
              <a:gd name="connsiteY1" fmla="*/ 673331 h 1837113"/>
              <a:gd name="connsiteX2" fmla="*/ 2772966 w 3570988"/>
              <a:gd name="connsiteY2" fmla="*/ 490451 h 1837113"/>
              <a:gd name="connsiteX3" fmla="*/ 3570988 w 3570988"/>
              <a:gd name="connsiteY3" fmla="*/ 0 h 1837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988" h="1837113">
                <a:moveTo>
                  <a:pt x="237584" y="1837113"/>
                </a:moveTo>
                <a:cubicBezTo>
                  <a:pt x="30458" y="1367444"/>
                  <a:pt x="-176667" y="897775"/>
                  <a:pt x="245897" y="673331"/>
                </a:cubicBezTo>
                <a:cubicBezTo>
                  <a:pt x="668461" y="448887"/>
                  <a:pt x="2218784" y="602673"/>
                  <a:pt x="2772966" y="490451"/>
                </a:cubicBezTo>
                <a:cubicBezTo>
                  <a:pt x="3327148" y="378229"/>
                  <a:pt x="3375639" y="151014"/>
                  <a:pt x="3570988" y="0"/>
                </a:cubicBezTo>
              </a:path>
            </a:pathLst>
          </a:cu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图片占位符 19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8" r="15672" b="18028"/>
          <a:stretch/>
        </p:blipFill>
        <p:spPr>
          <a:xfrm>
            <a:off x="4630189" y="121932"/>
            <a:ext cx="1681045" cy="1911927"/>
          </a:xfrm>
          <a:prstGeom prst="rect">
            <a:avLst/>
          </a:prstGeom>
        </p:spPr>
      </p:pic>
      <p:cxnSp>
        <p:nvCxnSpPr>
          <p:cNvPr id="58" name="直接箭头连接符 57"/>
          <p:cNvCxnSpPr>
            <a:stCxn id="56" idx="3"/>
          </p:cNvCxnSpPr>
          <p:nvPr/>
        </p:nvCxnSpPr>
        <p:spPr>
          <a:xfrm flipV="1">
            <a:off x="6311234" y="1077895"/>
            <a:ext cx="1585512" cy="1"/>
          </a:xfrm>
          <a:prstGeom prst="straightConnector1">
            <a:avLst/>
          </a:prstGeom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5" name="6281E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40" end="2292.3333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161112"/>
            <a:ext cx="12192000" cy="636607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054219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6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6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2" accel="38000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8" fill="hold" display="0">
                      <p:stCondLst>
                        <p:cond delay="indefinite"/>
                      </p:stCondLst>
                    </p:cTn>
                    <p:tgtEl>
                      <p:spTgt spid="55"/>
                    </p:tgtEl>
                  </p:cMediaNode>
                </p:video>
              </p:childTnLst>
            </p:cTn>
          </p:par>
        </p:tnLst>
        <p:bldLst>
          <p:bldP spid="5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6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6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6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2" accel="38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28" fill="hold" display="0">
                      <p:stCondLst>
                        <p:cond delay="indefinite"/>
                      </p:stCondLst>
                    </p:cTn>
                    <p:tgtEl>
                      <p:spTgt spid="55"/>
                    </p:tgtEl>
                  </p:cMediaNode>
                </p:video>
              </p:childTnLst>
            </p:cTn>
          </p:par>
        </p:tnLst>
        <p:bldLst>
          <p:bldP spid="54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40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21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41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48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42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69341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43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9371243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44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375614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45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19761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46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9158157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47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751857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48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907179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49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644731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5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-378"/>
          <a:stretch/>
        </p:blipFill>
        <p:spPr/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运行结果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4" y="1392450"/>
            <a:ext cx="3179910" cy="333242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很抱歉我太菜了我没有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9D36BA-F1B3-4C4F-B407-FCE768D9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DBA5E0-A20F-4DE1-8E0A-09E048D9FC8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>
            <a:off x="2477192" y="3474719"/>
            <a:ext cx="3965428" cy="240474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19"/>
          <p:cNvPicPr>
            <a:picLocks noGrp="1" noChangeAspect="1"/>
          </p:cNvPicPr>
          <p:nvPr>
            <p:ph type="pic" sz="quarter" idx="5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10" y="3869884"/>
            <a:ext cx="4124648" cy="2009579"/>
          </a:xfrm>
          <a:prstGeom prst="rect">
            <a:avLst/>
          </a:prstGeom>
        </p:spPr>
      </p:pic>
      <p:cxnSp>
        <p:nvCxnSpPr>
          <p:cNvPr id="26" name="直接箭头连接符 25"/>
          <p:cNvCxnSpPr/>
          <p:nvPr/>
        </p:nvCxnSpPr>
        <p:spPr>
          <a:xfrm>
            <a:off x="2485505" y="2842924"/>
            <a:ext cx="3957115" cy="102696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54480" y="2842952"/>
            <a:ext cx="922712" cy="63176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554480" y="3474719"/>
            <a:ext cx="686855" cy="239101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1554480" y="2842924"/>
            <a:ext cx="729330" cy="102696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占位符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785617" y="3144268"/>
            <a:ext cx="2708198" cy="501985"/>
          </a:xfrm>
        </p:spPr>
        <p:txBody>
          <a:bodyPr rtlCol="0">
            <a:noAutofit/>
          </a:bodyPr>
          <a:lstStyle/>
          <a:p>
            <a:r>
              <a:rPr lang="zh-CN" altLang="en-US" dirty="0" smtClean="0"/>
              <a:t>单张图片的处理</a:t>
            </a:r>
            <a:endParaRPr lang="zh-CN" altLang="en-US" dirty="0"/>
          </a:p>
        </p:txBody>
      </p:sp>
      <p:sp>
        <p:nvSpPr>
          <p:cNvPr id="43" name="文本占位符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785617" y="3906336"/>
            <a:ext cx="4317812" cy="2092138"/>
          </a:xfrm>
        </p:spPr>
        <p:txBody>
          <a:bodyPr rtlCol="0">
            <a:norm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本函数接收工作目录下的某张图片的文件名（包含拓展名）。请直接输入文件名例如</a:t>
            </a:r>
            <a:r>
              <a:rPr lang="en-US" altLang="zh-CN" dirty="0"/>
              <a:t>`00.gif`</a:t>
            </a:r>
            <a:r>
              <a:rPr lang="zh-CN" altLang="en-US" dirty="0"/>
              <a:t>，不要输入</a:t>
            </a:r>
            <a:r>
              <a:rPr lang="en-US" altLang="zh-CN" dirty="0"/>
              <a:t>`.\00.gif`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本函数没有返回值，在工作目录下创建以文件名称（无拓展名）为名的目录，将该图片复制进该目录，并从数据库（</a:t>
            </a:r>
            <a:r>
              <a:rPr lang="en-US" altLang="zh-CN" dirty="0"/>
              <a:t>`backup`</a:t>
            </a:r>
            <a:r>
              <a:rPr lang="zh-CN" altLang="en-US" dirty="0"/>
              <a:t>）中复制相似度前十的图片到该目录下，数据库中的图片名称以相似度开头。</a:t>
            </a:r>
          </a:p>
        </p:txBody>
      </p:sp>
      <p:pic>
        <p:nvPicPr>
          <p:cNvPr id="31" name="5ACC68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47.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017" y="261535"/>
            <a:ext cx="12001500" cy="626745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668463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36000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9" fill="hold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3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9" fill="hold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50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171217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51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831971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52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1" y="4409044"/>
            <a:ext cx="1631024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430442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53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1" y="4409044"/>
            <a:ext cx="1631024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590718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54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1" y="4409044"/>
            <a:ext cx="1631024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233067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55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1" y="4409044"/>
            <a:ext cx="1631024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7081326" y="6043613"/>
            <a:ext cx="5217662" cy="718880"/>
            <a:chOff x="7081326" y="6043613"/>
            <a:chExt cx="5217662" cy="718880"/>
          </a:xfrm>
        </p:grpSpPr>
        <p:sp>
          <p:nvSpPr>
            <p:cNvPr id="56" name="任意多边形 55"/>
            <p:cNvSpPr/>
            <p:nvPr/>
          </p:nvSpPr>
          <p:spPr>
            <a:xfrm>
              <a:off x="8382000" y="6043613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122603" y="6047984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081326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直角坐标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*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97640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直方图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15850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56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1" y="4409044"/>
            <a:ext cx="1631024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7081326" y="6043613"/>
            <a:ext cx="5217662" cy="718880"/>
            <a:chOff x="7081326" y="6043613"/>
            <a:chExt cx="5217662" cy="718880"/>
          </a:xfrm>
        </p:grpSpPr>
        <p:sp>
          <p:nvSpPr>
            <p:cNvPr id="56" name="任意多边形 55"/>
            <p:cNvSpPr/>
            <p:nvPr/>
          </p:nvSpPr>
          <p:spPr>
            <a:xfrm>
              <a:off x="8382000" y="6043613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122603" y="6047984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081326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直角坐标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*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97640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直方图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842145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57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1" y="4409044"/>
            <a:ext cx="1631024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7081326" y="6043613"/>
            <a:ext cx="5217662" cy="718880"/>
            <a:chOff x="7081326" y="6043613"/>
            <a:chExt cx="5217662" cy="718880"/>
          </a:xfrm>
        </p:grpSpPr>
        <p:sp>
          <p:nvSpPr>
            <p:cNvPr id="56" name="任意多边形 55"/>
            <p:cNvSpPr/>
            <p:nvPr/>
          </p:nvSpPr>
          <p:spPr>
            <a:xfrm>
              <a:off x="8382000" y="6043613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122603" y="6047984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081326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直角坐标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*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97640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直方图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365094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58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1" y="4409044"/>
            <a:ext cx="1631024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7081326" y="6043613"/>
            <a:ext cx="5217662" cy="718880"/>
            <a:chOff x="7081326" y="6043613"/>
            <a:chExt cx="5217662" cy="718880"/>
          </a:xfrm>
        </p:grpSpPr>
        <p:sp>
          <p:nvSpPr>
            <p:cNvPr id="56" name="任意多边形 55"/>
            <p:cNvSpPr/>
            <p:nvPr/>
          </p:nvSpPr>
          <p:spPr>
            <a:xfrm>
              <a:off x="8382000" y="6043613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122603" y="6047984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081326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直角坐标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*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97640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直方图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079222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59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1" y="4409044"/>
            <a:ext cx="1631024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7081326" y="6043613"/>
            <a:ext cx="5217662" cy="718880"/>
            <a:chOff x="7081326" y="6043613"/>
            <a:chExt cx="5217662" cy="718880"/>
          </a:xfrm>
        </p:grpSpPr>
        <p:sp>
          <p:nvSpPr>
            <p:cNvPr id="56" name="任意多边形 55"/>
            <p:cNvSpPr/>
            <p:nvPr/>
          </p:nvSpPr>
          <p:spPr>
            <a:xfrm>
              <a:off x="8382000" y="6043613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122603" y="6047984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081326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直角坐标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*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97640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直方图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49" name="6B4300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20.8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8355" y="118908"/>
            <a:ext cx="11862280" cy="661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018953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预处理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二值化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缩放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重心查找和平移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5" y="4630424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282" y="2447889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08" y="463581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57" y="285911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66" y="314776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81" y="2472600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523" y="2482883"/>
            <a:ext cx="1968700" cy="196870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87" y="2472600"/>
            <a:ext cx="1998832" cy="199883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77" y="3242598"/>
            <a:ext cx="1157819" cy="115781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2" y="275809"/>
            <a:ext cx="2004280" cy="200428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25" y="4638783"/>
            <a:ext cx="1985650" cy="19856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6" y="3667648"/>
            <a:ext cx="707151" cy="70715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4388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nodeType="click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1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6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30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33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34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3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40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4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4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3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3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60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4611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61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61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2178324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62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62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056549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63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28195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64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372168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65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65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27544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66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730743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67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67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527633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68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5.4020e+04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79631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69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69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5.4020e+04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4.9863e+04</a:t>
              </a: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19165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</a:t>
            </a:fld>
            <a:endParaRPr lang="zh-CN" altLang="en-US" dirty="0"/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17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直角坐标系下的特征提取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极坐标系下的特征提取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直方图与汉字识别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" y="2602875"/>
            <a:ext cx="1644932" cy="16449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2602875"/>
            <a:ext cx="1644932" cy="16449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5" y="2602874"/>
            <a:ext cx="1644932" cy="16449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33" y="2602872"/>
            <a:ext cx="1644932" cy="1644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91" y="2602872"/>
            <a:ext cx="1644932" cy="16449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49" y="2602872"/>
            <a:ext cx="1644932" cy="16449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991" y="2602872"/>
            <a:ext cx="1644932" cy="1644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38" y="4409044"/>
            <a:ext cx="1644932" cy="1644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56" y="4409044"/>
            <a:ext cx="1634852" cy="16368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55" y="4409044"/>
            <a:ext cx="1634309" cy="16343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11" y="4398421"/>
            <a:ext cx="1641707" cy="164493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7" y="4398421"/>
            <a:ext cx="1621390" cy="1634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1" y="4409044"/>
            <a:ext cx="1631024" cy="163430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9" y="4409044"/>
            <a:ext cx="1648691" cy="1644932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271919" y="2602872"/>
            <a:ext cx="1647310" cy="1644935"/>
            <a:chOff x="271919" y="2602872"/>
            <a:chExt cx="1647310" cy="1644935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2954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2779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527771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438150" y="2602872"/>
              <a:ext cx="3771" cy="16449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47700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077718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70546" y="2602872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rot="5400000">
              <a:off x="1094385" y="2822940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1094385" y="325533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5400000">
              <a:off x="1094385" y="305531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rot="5400000">
              <a:off x="1096763" y="1969461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1094385" y="2165715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>
              <a:off x="1094385" y="26266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>
              <a:off x="1094385" y="2398086"/>
              <a:ext cx="0" cy="164493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7081326" y="6043613"/>
            <a:ext cx="5217662" cy="718880"/>
            <a:chOff x="7081326" y="6043613"/>
            <a:chExt cx="5217662" cy="718880"/>
          </a:xfrm>
        </p:grpSpPr>
        <p:sp>
          <p:nvSpPr>
            <p:cNvPr id="56" name="任意多边形 55"/>
            <p:cNvSpPr/>
            <p:nvPr/>
          </p:nvSpPr>
          <p:spPr>
            <a:xfrm>
              <a:off x="8382000" y="6043613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122603" y="6047984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081326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直角坐标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*</a:t>
              </a:r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</a:t>
              </a:r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697640" y="6420861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直方图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73679" y="4414948"/>
            <a:ext cx="1660720" cy="1652058"/>
            <a:chOff x="262905" y="4406333"/>
            <a:chExt cx="1660720" cy="1652058"/>
          </a:xfrm>
        </p:grpSpPr>
        <p:cxnSp>
          <p:nvCxnSpPr>
            <p:cNvPr id="21" name="直接连接符 20"/>
            <p:cNvCxnSpPr>
              <a:stCxn id="10" idx="2"/>
            </p:cNvCxnSpPr>
            <p:nvPr/>
          </p:nvCxnSpPr>
          <p:spPr>
            <a:xfrm>
              <a:off x="262905" y="5232362"/>
              <a:ext cx="1660720" cy="5567"/>
            </a:xfrm>
            <a:prstGeom prst="line">
              <a:avLst/>
            </a:prstGeom>
            <a:ln w="95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262905" y="4406333"/>
              <a:ext cx="1652058" cy="1652058"/>
              <a:chOff x="256131" y="4406333"/>
              <a:chExt cx="1652058" cy="16520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56131" y="4406333"/>
                <a:ext cx="1652058" cy="1652058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49573" y="4510827"/>
                <a:ext cx="1454204" cy="145420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96070" y="4674844"/>
                <a:ext cx="1161210" cy="114254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76882" y="4824580"/>
                <a:ext cx="799586" cy="799586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271919" y="4500040"/>
                <a:ext cx="1620434" cy="1447002"/>
                <a:chOff x="271919" y="4500040"/>
                <a:chExt cx="1620434" cy="1447002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271919" y="5005206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504108" y="4616494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674058" y="450004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/>
              <p:cNvGrpSpPr/>
              <p:nvPr/>
            </p:nvGrpSpPr>
            <p:grpSpPr>
              <a:xfrm rot="17949138">
                <a:off x="274484" y="4514530"/>
                <a:ext cx="1620434" cy="1447002"/>
                <a:chOff x="263891" y="4507070"/>
                <a:chExt cx="1620434" cy="1447002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263891" y="4997150"/>
                  <a:ext cx="1620434" cy="43831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V="1">
                  <a:off x="370803" y="4809717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93719" y="4625988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V="1">
                  <a:off x="665816" y="4507070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组合 66"/>
              <p:cNvGrpSpPr/>
              <p:nvPr/>
            </p:nvGrpSpPr>
            <p:grpSpPr>
              <a:xfrm rot="15233919">
                <a:off x="357890" y="4514697"/>
                <a:ext cx="1429081" cy="1447002"/>
                <a:chOff x="368578" y="4518549"/>
                <a:chExt cx="1429081" cy="1447002"/>
              </a:xfrm>
            </p:grpSpPr>
            <p:cxnSp>
              <p:nvCxnSpPr>
                <p:cNvPr id="69" name="直接连接符 68"/>
                <p:cNvCxnSpPr/>
                <p:nvPr/>
              </p:nvCxnSpPr>
              <p:spPr>
                <a:xfrm flipV="1">
                  <a:off x="368578" y="4830069"/>
                  <a:ext cx="1429081" cy="814449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V="1">
                  <a:off x="497459" y="4650181"/>
                  <a:ext cx="1153172" cy="1200896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V="1">
                  <a:off x="680900" y="4518549"/>
                  <a:ext cx="801687" cy="1447002"/>
                </a:xfrm>
                <a:prstGeom prst="line">
                  <a:avLst/>
                </a:prstGeom>
                <a:ln w="95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" y="138750"/>
            <a:ext cx="11824500" cy="347339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60" y="1357537"/>
            <a:ext cx="7264888" cy="538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49" name="6B4300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20.8"/>
                </p14:media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8355" y="118908"/>
            <a:ext cx="11862280" cy="661286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601300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xit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4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xit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8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8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9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9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9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0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0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0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0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1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1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19" display="0">
                      <p:stCondLst>
                        <p:cond delay="indefinite"/>
                      </p:stCondLst>
                    </p:cTn>
                    <p:tgtEl>
                      <p:spTgt spid="49"/>
                    </p:tgtEl>
                  </p:cMediaNode>
                </p:vide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xit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xit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19" display="0">
                      <p:stCondLst>
                        <p:cond delay="indefinite"/>
                      </p:stCondLst>
                    </p:cTn>
                    <p:tgtEl>
                      <p:spTgt spid="49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70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70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5.4020e+04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4.9863e+04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左边两张图比右边两张更像？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507896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71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71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5.4020e+04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4.9863e+04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左边两张图比右边两张更像？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621037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72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72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5.4020e+04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4.9863e+04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左边两张图比右边两张更像？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065694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73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73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5.4020e+04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4.9863e+04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左边两张图比右边两张更像？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162266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74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125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75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75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3165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76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76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8323469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77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77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121829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78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78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527219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79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79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822513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巴氏距离</a:t>
            </a:r>
            <a:endParaRPr lang="en-US" altLang="zh-CN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15863"/>
            <a:ext cx="4427564" cy="15303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5.4020e+04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4.9863e+04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左边两张图比右边两张更像？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34632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4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80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80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129982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81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81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436826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82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82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0.483593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737715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83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83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0.483593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0.496283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68948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84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84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0.483593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0.496283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右边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两张图比左边两张更像！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51853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85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85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0.483593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0.496283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右边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两张图比左边两张更像！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3352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86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86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0.483593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0.496283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右边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两张图比左边两张更像！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103027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87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87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0.483593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0.496283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右边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两张图比左边两张更像！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96314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FDC8BC1-74F3-4B45-BB02-4EEAC257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1017"/>
            <a:ext cx="10515600" cy="636340"/>
          </a:xfrm>
        </p:spPr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谢谢大家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9412689-84A4-4618-8A56-056B7B0E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88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FF268F-D46F-4F74-ABB9-AB9E41B4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726E08-5B1B-4073-8EFE-19F6989BCC3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2019/7/11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8781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6F176-3D1C-457D-9F46-E338A92DD1DE}" type="datetime1">
              <a:rPr lang="zh-CN" altLang="en-US" smtClean="0"/>
              <a:t>2019/7/11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添加页脚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sp>
        <p:nvSpPr>
          <p:cNvPr id="15" name="长方形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27">
            <a:extLst>
              <a:ext uri="{FF2B5EF4-FFF2-40B4-BE49-F238E27FC236}">
                <a16:creationId xmlns:a16="http://schemas.microsoft.com/office/drawing/2014/main" id="{87A2AF86-ABDE-4143-BD3B-6E73CA5D9E05}"/>
              </a:ext>
            </a:extLst>
          </p:cNvPr>
          <p:cNvSpPr txBox="1">
            <a:spLocks/>
          </p:cNvSpPr>
          <p:nvPr/>
        </p:nvSpPr>
        <p:spPr>
          <a:xfrm>
            <a:off x="836613" y="633298"/>
            <a:ext cx="7081434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通过特征矩阵计算相似度</a:t>
            </a:r>
            <a:endParaRPr lang="zh-CN" altLang="en-US" dirty="0"/>
          </a:p>
        </p:txBody>
      </p:sp>
      <p:sp>
        <p:nvSpPr>
          <p:cNvPr id="60" name="文本占位符 30">
            <a:extLst>
              <a:ext uri="{FF2B5EF4-FFF2-40B4-BE49-F238E27FC236}">
                <a16:creationId xmlns:a16="http://schemas.microsoft.com/office/drawing/2014/main" id="{812783F7-3081-4C65-B38F-D58E9BF3A862}"/>
              </a:ext>
            </a:extLst>
          </p:cNvPr>
          <p:cNvSpPr txBox="1">
            <a:spLocks/>
          </p:cNvSpPr>
          <p:nvPr/>
        </p:nvSpPr>
        <p:spPr>
          <a:xfrm>
            <a:off x="836613" y="1456618"/>
            <a:ext cx="10515600" cy="1834005"/>
          </a:xfrm>
          <a:prstGeom prst="rect">
            <a:avLst/>
          </a:prstGeom>
        </p:spPr>
        <p:txBody>
          <a:bodyPr vert="horz" lIns="3600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 kern="12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改良的巴氏距离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灯片编号占位符 4"/>
          <p:cNvSpPr txBox="1">
            <a:spLocks/>
          </p:cNvSpPr>
          <p:nvPr/>
        </p:nvSpPr>
        <p:spPr>
          <a:xfrm>
            <a:off x="990600" y="63082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 rtl="0">
              <a:defRPr lang="zh-cn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85000"/>
                    <a:alpha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0F5D8-22E1-4015-8661-E5B1FD28C2DE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1852101"/>
            <a:ext cx="4427564" cy="145785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1745995"/>
            <a:ext cx="1670068" cy="16700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30" name="组合 29"/>
          <p:cNvGrpSpPr/>
          <p:nvPr/>
        </p:nvGrpSpPr>
        <p:grpSpPr>
          <a:xfrm>
            <a:off x="4681477" y="3460075"/>
            <a:ext cx="2601348" cy="756781"/>
            <a:chOff x="4681477" y="4307800"/>
            <a:chExt cx="2601348" cy="756781"/>
          </a:xfrm>
        </p:grpSpPr>
        <p:sp>
          <p:nvSpPr>
            <p:cNvPr id="25" name="任意多边形 24"/>
            <p:cNvSpPr/>
            <p:nvPr/>
          </p:nvSpPr>
          <p:spPr>
            <a:xfrm>
              <a:off x="5538363" y="43078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681477" y="4722949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791325" y="3477875"/>
            <a:ext cx="2601348" cy="754174"/>
            <a:chOff x="6791325" y="4325600"/>
            <a:chExt cx="2601348" cy="754174"/>
          </a:xfrm>
        </p:grpSpPr>
        <p:sp>
          <p:nvSpPr>
            <p:cNvPr id="26" name="任意多边形 25"/>
            <p:cNvSpPr/>
            <p:nvPr/>
          </p:nvSpPr>
          <p:spPr>
            <a:xfrm>
              <a:off x="7719800" y="4325600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91325" y="4738142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149019" y="3480164"/>
            <a:ext cx="2601348" cy="744766"/>
            <a:chOff x="9149019" y="4327889"/>
            <a:chExt cx="2601348" cy="744766"/>
          </a:xfrm>
        </p:grpSpPr>
        <p:sp>
          <p:nvSpPr>
            <p:cNvPr id="32" name="任意多边形 31"/>
            <p:cNvSpPr/>
            <p:nvPr/>
          </p:nvSpPr>
          <p:spPr>
            <a:xfrm>
              <a:off x="9877003" y="4327889"/>
              <a:ext cx="1145381" cy="400050"/>
            </a:xfrm>
            <a:custGeom>
              <a:avLst/>
              <a:gdLst>
                <a:gd name="connsiteX0" fmla="*/ 1145381 w 1145381"/>
                <a:gd name="connsiteY0" fmla="*/ 0 h 400050"/>
                <a:gd name="connsiteX1" fmla="*/ 840581 w 1145381"/>
                <a:gd name="connsiteY1" fmla="*/ 354806 h 400050"/>
                <a:gd name="connsiteX2" fmla="*/ 178594 w 1145381"/>
                <a:gd name="connsiteY2" fmla="*/ 159543 h 400050"/>
                <a:gd name="connsiteX3" fmla="*/ 0 w 1145381"/>
                <a:gd name="connsiteY3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381" h="400050">
                  <a:moveTo>
                    <a:pt x="1145381" y="0"/>
                  </a:moveTo>
                  <a:cubicBezTo>
                    <a:pt x="1073546" y="164108"/>
                    <a:pt x="1001712" y="328216"/>
                    <a:pt x="840581" y="354806"/>
                  </a:cubicBezTo>
                  <a:cubicBezTo>
                    <a:pt x="679450" y="381396"/>
                    <a:pt x="318691" y="152002"/>
                    <a:pt x="178594" y="159543"/>
                  </a:cubicBezTo>
                  <a:cubicBezTo>
                    <a:pt x="38497" y="167084"/>
                    <a:pt x="26987" y="352425"/>
                    <a:pt x="0" y="40005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149019" y="4731023"/>
              <a:ext cx="260134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</a:pP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特征矩阵里</a:t>
              </a:r>
              <a:r>
                <a:rPr lang="en-US" altLang="zh-CN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没那么多</a:t>
              </a:r>
              <a:endPara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5" y="1745994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03" y="1745993"/>
            <a:ext cx="1669811" cy="166981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grpSp>
        <p:nvGrpSpPr>
          <p:cNvPr id="56" name="组合 55"/>
          <p:cNvGrpSpPr/>
          <p:nvPr/>
        </p:nvGrpSpPr>
        <p:grpSpPr>
          <a:xfrm>
            <a:off x="5490651" y="4243784"/>
            <a:ext cx="3774368" cy="1006876"/>
            <a:chOff x="5490651" y="4243784"/>
            <a:chExt cx="3774368" cy="1006876"/>
          </a:xfrm>
        </p:grpSpPr>
        <p:sp>
          <p:nvSpPr>
            <p:cNvPr id="17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6439557" y="4888325"/>
              <a:ext cx="282546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0.483593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5490651" y="424378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7279241" y="424378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组合 49"/>
          <p:cNvGrpSpPr/>
          <p:nvPr/>
        </p:nvGrpSpPr>
        <p:grpSpPr>
          <a:xfrm>
            <a:off x="8510986" y="4224930"/>
            <a:ext cx="3492533" cy="1020824"/>
            <a:chOff x="8510986" y="5072655"/>
            <a:chExt cx="3492533" cy="1020824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8510986" y="5072655"/>
              <a:ext cx="775889" cy="547095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接箭头连接符 20"/>
            <p:cNvCxnSpPr>
              <a:stCxn id="38" idx="2"/>
            </p:cNvCxnSpPr>
            <p:nvPr/>
          </p:nvCxnSpPr>
          <p:spPr>
            <a:xfrm flipH="1">
              <a:off x="9793655" y="5072655"/>
              <a:ext cx="656038" cy="528052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8913667" y="5731144"/>
              <a:ext cx="3089852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0.496283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74266" y="5193394"/>
            <a:ext cx="3032648" cy="1075877"/>
            <a:chOff x="7274266" y="5193394"/>
            <a:chExt cx="3032648" cy="1075877"/>
          </a:xfrm>
        </p:grpSpPr>
        <p:sp>
          <p:nvSpPr>
            <p:cNvPr id="54" name="文本占位符 30">
              <a:extLst>
                <a:ext uri="{FF2B5EF4-FFF2-40B4-BE49-F238E27FC236}">
                  <a16:creationId xmlns:a16="http://schemas.microsoft.com/office/drawing/2014/main" id="{812783F7-3081-4C65-B38F-D58E9BF3A862}"/>
                </a:ext>
              </a:extLst>
            </p:cNvPr>
            <p:cNvSpPr txBox="1">
              <a:spLocks/>
            </p:cNvSpPr>
            <p:nvPr/>
          </p:nvSpPr>
          <p:spPr>
            <a:xfrm>
              <a:off x="7376528" y="5906936"/>
              <a:ext cx="2930386" cy="362335"/>
            </a:xfrm>
            <a:prstGeom prst="rect">
              <a:avLst/>
            </a:prstGeom>
          </p:spPr>
          <p:txBody>
            <a:bodyPr vert="horz" lIns="3600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800" i="0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tx2"/>
                </a:buClr>
                <a:buSzPct val="125000"/>
                <a:buFont typeface="Wingdings" panose="05000000000000000000" pitchFamily="2" charset="2"/>
                <a:buNone/>
                <a:defRPr sz="1200" i="1" kern="1200">
                  <a:solidFill>
                    <a:schemeClr val="tx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2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右边</a:t>
              </a:r>
              <a:r>
                <a:rPr lang="zh-CN" altLang="en-US" dirty="0" smtClean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两张图比左边两张更像！</a:t>
              </a:r>
              <a:endPara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51" name="直接箭头连接符 50"/>
            <p:cNvCxnSpPr/>
            <p:nvPr/>
          </p:nvCxnSpPr>
          <p:spPr>
            <a:xfrm>
              <a:off x="7274266" y="5193394"/>
              <a:ext cx="1300674" cy="528241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>
              <a:off x="9062856" y="5193394"/>
              <a:ext cx="638806" cy="55996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69" y="4874372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45" y="4352276"/>
            <a:ext cx="3348726" cy="14845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" y="3717757"/>
            <a:ext cx="3364932" cy="150782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853602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4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5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5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6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6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Custom 11">
      <a:dk1>
        <a:sysClr val="windowText" lastClr="000000"/>
      </a:dk1>
      <a:lt1>
        <a:srgbClr val="FFFFFF"/>
      </a:lt1>
      <a:dk2>
        <a:srgbClr val="00BBFF"/>
      </a:dk2>
      <a:lt2>
        <a:srgbClr val="FFAA27"/>
      </a:lt2>
      <a:accent1>
        <a:srgbClr val="001431"/>
      </a:accent1>
      <a:accent2>
        <a:srgbClr val="D14C00"/>
      </a:accent2>
      <a:accent3>
        <a:srgbClr val="142F5C"/>
      </a:accent3>
      <a:accent4>
        <a:srgbClr val="FFC000"/>
      </a:accent4>
      <a:accent5>
        <a:srgbClr val="5E441C"/>
      </a:accent5>
      <a:accent6>
        <a:srgbClr val="149F2F"/>
      </a:accent6>
      <a:hlink>
        <a:srgbClr val="00BBFF"/>
      </a:hlink>
      <a:folHlink>
        <a:srgbClr val="00BBFF"/>
      </a:folHlink>
    </a:clrScheme>
    <a:fontScheme name="Custom 12">
      <a:majorFont>
        <a:latin typeface="Book Antiqua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624_TF33968143" id="{57414C0B-0FE9-480F-BBA4-F0EFF75EA9D2}" vid="{8BBCE798-0EE2-4DDF-9484-5595D5257C3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E645E5-0105-4597-A6C9-FF428BAEF1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31B41D-C4DE-41D5-B883-BFE1CC1FFE9C}">
  <ds:schemaRefs>
    <ds:schemaRef ds:uri="http://schemas.microsoft.com/sharepoint/v3"/>
    <ds:schemaRef ds:uri="http://purl.org/dc/elements/1.1/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F66A90A-9146-4A69-9CBB-F93429A11E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彩色抽象融资演讲稿</Template>
  <TotalTime>0</TotalTime>
  <Words>2598</Words>
  <Application>Microsoft Office PowerPoint</Application>
  <PresentationFormat>宽屏</PresentationFormat>
  <Paragraphs>715</Paragraphs>
  <Slides>88</Slides>
  <Notes>22</Notes>
  <HiddenSlides>10</HiddenSlides>
  <MMClips>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4" baseType="lpstr">
      <vt:lpstr>Microsoft YaHei UI</vt:lpstr>
      <vt:lpstr>Arial</vt:lpstr>
      <vt:lpstr>Franklin Gothic Book</vt:lpstr>
      <vt:lpstr>Tahoma</vt:lpstr>
      <vt:lpstr>Wingdings</vt:lpstr>
      <vt:lpstr>Office 主题</vt:lpstr>
      <vt:lpstr>MATLAB 手写汉字识别</vt:lpstr>
      <vt:lpstr>项目摘要</vt:lpstr>
      <vt:lpstr>目录</vt:lpstr>
      <vt:lpstr>运行结果</vt:lpstr>
      <vt:lpstr>运行结果</vt:lpstr>
      <vt:lpstr>PowerPoint 演示文稿</vt:lpstr>
      <vt:lpstr>PowerPoint 演示文稿</vt:lpstr>
      <vt:lpstr>PowerPoint 演示文稿</vt:lpstr>
      <vt:lpstr>PowerPoint 演示文稿</vt:lpstr>
      <vt:lpstr>谢谢大家</vt:lpstr>
      <vt:lpstr>MATLAB 手写汉字识别</vt:lpstr>
      <vt:lpstr>PowerPoint 演示文稿</vt:lpstr>
      <vt:lpstr>项目摘要</vt:lpstr>
      <vt:lpstr>项目摘要</vt:lpstr>
      <vt:lpstr>PowerPoint 演示文稿</vt:lpstr>
      <vt:lpstr>目录</vt:lpstr>
      <vt:lpstr>目录</vt:lpstr>
      <vt:lpstr>目录</vt:lpstr>
      <vt:lpstr>运行结果</vt:lpstr>
      <vt:lpstr>运行结果</vt:lpstr>
      <vt:lpstr>运行结果</vt:lpstr>
      <vt:lpstr>运行结果</vt:lpstr>
      <vt:lpstr>运行结果</vt:lpstr>
      <vt:lpstr>运行结果</vt:lpstr>
      <vt:lpstr>运行结果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2019-07-10T14:02:39Z</dcterms:created>
  <dcterms:modified xsi:type="dcterms:W3CDTF">2019-07-11T15:52:03Z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